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76" r:id="rId2"/>
    <p:sldId id="297" r:id="rId3"/>
    <p:sldId id="299" r:id="rId4"/>
    <p:sldId id="258" r:id="rId5"/>
    <p:sldId id="277" r:id="rId6"/>
    <p:sldId id="278" r:id="rId7"/>
    <p:sldId id="262" r:id="rId8"/>
    <p:sldId id="279" r:id="rId9"/>
    <p:sldId id="280" r:id="rId10"/>
    <p:sldId id="282" r:id="rId11"/>
    <p:sldId id="283" r:id="rId12"/>
    <p:sldId id="281" r:id="rId13"/>
    <p:sldId id="285" r:id="rId14"/>
    <p:sldId id="284" r:id="rId15"/>
    <p:sldId id="286" r:id="rId16"/>
    <p:sldId id="287" r:id="rId17"/>
    <p:sldId id="288" r:id="rId18"/>
    <p:sldId id="289" r:id="rId19"/>
    <p:sldId id="295" r:id="rId20"/>
    <p:sldId id="291" r:id="rId21"/>
    <p:sldId id="292" r:id="rId22"/>
    <p:sldId id="293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o-R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dmaramures.r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29" y="1785382"/>
            <a:ext cx="6472835" cy="1415963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Activitatea metodică a responsabililor cu dezvoltarea profesională din unitățile de învățământ preuniversitar din </a:t>
            </a:r>
            <a:r>
              <a:rPr lang="ro-RO" sz="27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Maramureș</a:t>
            </a:r>
            <a:endParaRPr lang="ro-RO" sz="27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22960" y="3417702"/>
            <a:ext cx="7543800" cy="354489"/>
          </a:xfrm>
        </p:spPr>
        <p:txBody>
          <a:bodyPr>
            <a:noAutofit/>
          </a:bodyPr>
          <a:lstStyle/>
          <a:p>
            <a:pPr algn="ctr"/>
            <a:r>
              <a:rPr lang="ro-RO" sz="1800" b="1" dirty="0">
                <a:solidFill>
                  <a:schemeClr val="accent2"/>
                </a:solidFill>
              </a:rPr>
              <a:t>20 - 21 octombrie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29" y="409761"/>
            <a:ext cx="1807369" cy="907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72" y="409761"/>
            <a:ext cx="2277496" cy="907256"/>
          </a:xfrm>
          <a:prstGeom prst="rect">
            <a:avLst/>
          </a:prstGeom>
        </p:spPr>
      </p:pic>
      <p:pic>
        <p:nvPicPr>
          <p:cNvPr id="11" name="Picture 10" descr="logo_MEC_new_mic - Cop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3"/>
          <a:stretch/>
        </p:blipFill>
        <p:spPr bwMode="auto">
          <a:xfrm>
            <a:off x="6227717" y="420510"/>
            <a:ext cx="2284232" cy="907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677" y="4157605"/>
            <a:ext cx="5510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>
                <a:solidFill>
                  <a:schemeClr val="accent2"/>
                </a:solidFill>
              </a:rPr>
              <a:t>Profesor metodist, Bodea </a:t>
            </a:r>
            <a:r>
              <a:rPr lang="ro-RO" sz="2400" b="1" dirty="0">
                <a:solidFill>
                  <a:schemeClr val="accent2"/>
                </a:solidFill>
              </a:rPr>
              <a:t>Bianca                        </a:t>
            </a:r>
          </a:p>
          <a:p>
            <a:r>
              <a:rPr lang="ro-RO" sz="2400" b="1" dirty="0" smtClean="0">
                <a:solidFill>
                  <a:schemeClr val="accent2"/>
                </a:solidFill>
              </a:rPr>
              <a:t>Profesor metodist, Groșan </a:t>
            </a:r>
            <a:r>
              <a:rPr lang="ro-RO" sz="2400" b="1" dirty="0">
                <a:solidFill>
                  <a:schemeClr val="accent2"/>
                </a:solidFill>
              </a:rPr>
              <a:t>Adelina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33472" y="5224157"/>
            <a:ext cx="5522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Inspector </a:t>
            </a:r>
            <a:r>
              <a:rPr lang="ro-RO" sz="2400" b="1" dirty="0" smtClean="0">
                <a:solidFill>
                  <a:schemeClr val="accent2"/>
                </a:solidFill>
              </a:rPr>
              <a:t>școlar, prof. Kadar </a:t>
            </a:r>
            <a:r>
              <a:rPr lang="ro-RO" sz="2400" b="1" dirty="0">
                <a:solidFill>
                  <a:schemeClr val="accent2"/>
                </a:solidFill>
              </a:rPr>
              <a:t>Ioana</a:t>
            </a:r>
          </a:p>
          <a:p>
            <a:r>
              <a:rPr lang="ro-RO" sz="2400" b="1" dirty="0" smtClean="0">
                <a:solidFill>
                  <a:schemeClr val="accent2"/>
                </a:solidFill>
              </a:rPr>
              <a:t>Director, prof. Konta </a:t>
            </a:r>
            <a:r>
              <a:rPr lang="ro-RO" sz="2400" b="1" dirty="0">
                <a:solidFill>
                  <a:schemeClr val="accent2"/>
                </a:solidFill>
              </a:rPr>
              <a:t>Doina</a:t>
            </a:r>
            <a:endParaRPr lang="ro-RO" sz="2400" dirty="0">
              <a:solidFill>
                <a:schemeClr val="accent2"/>
              </a:solidFill>
            </a:endParaRPr>
          </a:p>
          <a:p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4029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/>
            <a:r>
              <a:rPr lang="ro-RO" sz="2400" b="1" dirty="0" smtClean="0">
                <a:solidFill>
                  <a:schemeClr val="accent2"/>
                </a:solidFill>
              </a:rPr>
              <a:t>Echivalarea și acordarea de </a:t>
            </a:r>
            <a:r>
              <a:rPr lang="ro-RO" sz="2400" b="1" dirty="0">
                <a:solidFill>
                  <a:schemeClr val="accent2"/>
                </a:solidFill>
              </a:rPr>
              <a:t>credite profesionale </a:t>
            </a:r>
            <a:r>
              <a:rPr lang="ro-RO" sz="2400" b="1" dirty="0" smtClean="0">
                <a:solidFill>
                  <a:schemeClr val="accent2"/>
                </a:solidFill>
              </a:rPr>
              <a:t>transferabile </a:t>
            </a:r>
            <a:r>
              <a:rPr lang="ro-RO" sz="2400" b="1" dirty="0">
                <a:solidFill>
                  <a:schemeClr val="accent2"/>
                </a:solidFill>
              </a:rPr>
              <a:t>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16" y="1408874"/>
            <a:ext cx="86955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Art. 7 </a:t>
            </a:r>
          </a:p>
          <a:p>
            <a:pPr marL="457200" indent="-457200" algn="just">
              <a:spcBef>
                <a:spcPts val="640"/>
              </a:spcBef>
              <a:buClr>
                <a:schemeClr val="dk1"/>
              </a:buClr>
              <a:buSzPts val="3200"/>
              <a:buAutoNum type="arabicParenBoth"/>
            </a:pPr>
            <a:r>
              <a:rPr lang="ro-RO" sz="2000" b="1" dirty="0" smtClean="0"/>
              <a:t>Se echivalează cu un număr variind între 30 </a:t>
            </a:r>
            <a:r>
              <a:rPr lang="ro-RO" sz="2000" b="1" dirty="0"/>
              <a:t>și 60 </a:t>
            </a:r>
            <a:r>
              <a:rPr lang="ro-RO" sz="2000" b="1" dirty="0" smtClean="0"/>
              <a:t>CPT</a:t>
            </a:r>
            <a:r>
              <a:rPr lang="ro-RO" sz="2000" dirty="0" smtClean="0"/>
              <a:t>, potrivit standardelor de formare continuă, absolvirea în intervalul de 5 ani școlari de activitate didactică a unui </a:t>
            </a:r>
            <a:r>
              <a:rPr lang="ro-RO" sz="2000" b="1" u="sng" dirty="0" smtClean="0">
                <a:solidFill>
                  <a:schemeClr val="accent2"/>
                </a:solidFill>
              </a:rPr>
              <a:t>program de studii postuniversitare într-un domeniu diferit de specialitate</a:t>
            </a:r>
            <a:r>
              <a:rPr lang="ro-RO" sz="2000" dirty="0" smtClean="0"/>
              <a:t>, </a:t>
            </a:r>
            <a:r>
              <a:rPr lang="ro-RO" sz="2000" b="1" dirty="0" smtClean="0">
                <a:solidFill>
                  <a:schemeClr val="accent2"/>
                </a:solidFill>
              </a:rPr>
              <a:t>în domeniul de specialitate sau în domeniul Științe ale educației.</a:t>
            </a:r>
          </a:p>
          <a:p>
            <a:pPr marL="457200" indent="-457200" algn="just">
              <a:spcBef>
                <a:spcPts val="640"/>
              </a:spcBef>
              <a:buClr>
                <a:schemeClr val="dk1"/>
              </a:buClr>
              <a:buSzPts val="3200"/>
              <a:buAutoNum type="arabicParenBoth"/>
            </a:pPr>
            <a:endParaRPr lang="ro-RO" sz="2000" dirty="0" smtClean="0"/>
          </a:p>
          <a:p>
            <a:pPr marL="457200" indent="-457200" algn="just">
              <a:spcBef>
                <a:spcPts val="640"/>
              </a:spcBef>
              <a:buClr>
                <a:schemeClr val="dk1"/>
              </a:buClr>
              <a:buSzPts val="3200"/>
              <a:buAutoNum type="arabicParenBoth"/>
            </a:pPr>
            <a:r>
              <a:rPr lang="ro-RO" sz="2000" dirty="0" smtClean="0"/>
              <a:t>Se acordă până la </a:t>
            </a:r>
            <a:r>
              <a:rPr lang="ro-RO" sz="2000" b="1" u="sng" dirty="0" smtClean="0">
                <a:solidFill>
                  <a:schemeClr val="accent2"/>
                </a:solidFill>
              </a:rPr>
              <a:t>15 CPT personalului didactic care a  finalizat programe speciale</a:t>
            </a:r>
            <a:r>
              <a:rPr lang="ro-RO" sz="2000" dirty="0" smtClean="0"/>
              <a:t>, prin recunoaștere și echivalare, potrivit unei </a:t>
            </a:r>
            <a:r>
              <a:rPr lang="ro-RO" sz="2000" dirty="0"/>
              <a:t>proceduri speciale (</a:t>
            </a:r>
            <a:r>
              <a:rPr lang="ro-RO" sz="2000" dirty="0" smtClean="0"/>
              <a:t>PO_MEN Nr 38591 </a:t>
            </a:r>
            <a:r>
              <a:rPr lang="ro-RO" sz="2000" dirty="0"/>
              <a:t>din 3 octombrie </a:t>
            </a:r>
            <a:r>
              <a:rPr lang="ro-RO" sz="2000" dirty="0" smtClean="0"/>
              <a:t>2019 echivalare programe speciale)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endParaRPr lang="ro-R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/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71" y="2197414"/>
            <a:ext cx="86955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Art. 8 </a:t>
            </a:r>
            <a:endParaRPr lang="ro-RO" sz="2400" b="1" dirty="0">
              <a:solidFill>
                <a:schemeClr val="accent2"/>
              </a:solidFill>
            </a:endParaRPr>
          </a:p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    </a:t>
            </a:r>
            <a:r>
              <a:rPr lang="ro-RO" sz="2400" dirty="0" smtClean="0">
                <a:solidFill>
                  <a:schemeClr val="accent2"/>
                </a:solidFill>
              </a:rPr>
              <a:t>Se pot acumula un minim de 90 de CPT din programe de formare continuă acreditate de ME după formula: </a:t>
            </a:r>
            <a:r>
              <a:rPr lang="ro-RO" sz="2400" b="1" u="sng" dirty="0" smtClean="0">
                <a:solidFill>
                  <a:schemeClr val="accent2"/>
                </a:solidFill>
              </a:rPr>
              <a:t>cel puțin 50% CPT din programe în domeniul specialității sau Științele educației și cel mult 50% CPT din programe din alte domenii didactice.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endParaRPr lang="ro-R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711"/>
            <a:ext cx="9144000" cy="5255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499" y="128915"/>
            <a:ext cx="8639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1600" dirty="0" smtClean="0"/>
              <a:t>Art. 6(2) Pentru formele de organizare a formării prevăzute la alin. (1) unitățile de învățământ eliberează cadrelor didactice, la cerere, adeverințe privind îndeplinirea în intervalul respectiv, de 5 ani școlari de activitate didactică la catedră, calculat conform art. 4 alin. 1 a condițiilor de formare continuă prevăzute la art. 245 alin (6) din Legea educației naționale nr. 1/2011 cu modificările și completările ulterioare. </a:t>
            </a:r>
            <a:endParaRPr lang="ro-R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552449" y="1383345"/>
            <a:ext cx="8067675" cy="2398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4400" b="1" dirty="0" smtClean="0">
                <a:solidFill>
                  <a:schemeClr val="accent2"/>
                </a:solidFill>
              </a:rPr>
              <a:t>Cum procedăm? </a:t>
            </a:r>
          </a:p>
          <a:p>
            <a:r>
              <a:rPr lang="ro-RO" sz="4400" b="1" dirty="0" smtClean="0">
                <a:solidFill>
                  <a:schemeClr val="accent2"/>
                </a:solidFill>
              </a:rPr>
              <a:t>Care sunt pașii pe care-i urmăm pentru echivalare?</a:t>
            </a:r>
          </a:p>
          <a:p>
            <a:endParaRPr lang="ro-RO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127" t="582" r="320" b="4816"/>
          <a:stretch/>
        </p:blipFill>
        <p:spPr>
          <a:xfrm>
            <a:off x="287338" y="1390650"/>
            <a:ext cx="6361112" cy="4524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111" y="1457325"/>
            <a:ext cx="2343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2"/>
                </a:solidFill>
              </a:rPr>
              <a:t>Pe site-ul CCD MM, la secțiunea RDP, sunt postate precizări legate de echivalarea și acordarea de CPT</a:t>
            </a:r>
            <a:endParaRPr lang="ro-RO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3928" y="121985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990" y="1589187"/>
            <a:ext cx="877956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6813" lvl="0" indent="-1166813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Art. </a:t>
            </a:r>
            <a:r>
              <a:rPr lang="ro-RO" sz="2400" b="1" dirty="0" smtClean="0">
                <a:solidFill>
                  <a:schemeClr val="accent2"/>
                </a:solidFill>
              </a:rPr>
              <a:t>9 – Echivalarea CPT se realizează LA SOLICITARE SCRISĂ – conform modelului din ANEXA 1.</a:t>
            </a:r>
          </a:p>
          <a:p>
            <a:pPr marL="1166813" lvl="0" indent="-1166813" algn="just">
              <a:spcBef>
                <a:spcPts val="640"/>
              </a:spcBef>
              <a:buClr>
                <a:schemeClr val="dk1"/>
              </a:buClr>
              <a:buSzPts val="3200"/>
            </a:pPr>
            <a:endParaRPr lang="ro-RO" sz="2400" b="1" dirty="0" smtClean="0">
              <a:solidFill>
                <a:schemeClr val="accent2"/>
              </a:solidFill>
            </a:endParaRP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Art. 10 – Depunerea cererii și a dosarului la secretariatul școlii se face în perioada </a:t>
            </a:r>
            <a:r>
              <a:rPr lang="ro-RO" sz="2400" b="1" u="sng" dirty="0" smtClean="0">
                <a:solidFill>
                  <a:schemeClr val="accent2"/>
                </a:solidFill>
              </a:rPr>
              <a:t>1 </a:t>
            </a:r>
            <a:r>
              <a:rPr lang="ro-RO" sz="2400" b="1" u="sng" dirty="0">
                <a:solidFill>
                  <a:schemeClr val="accent2"/>
                </a:solidFill>
              </a:rPr>
              <a:t>septembrie – 15 </a:t>
            </a:r>
            <a:r>
              <a:rPr lang="ro-RO" sz="2400" b="1" u="sng" dirty="0" smtClean="0">
                <a:solidFill>
                  <a:schemeClr val="accent2"/>
                </a:solidFill>
              </a:rPr>
              <a:t>noiembrie</a:t>
            </a:r>
            <a:r>
              <a:rPr lang="ro-RO" sz="2400" b="1" dirty="0">
                <a:solidFill>
                  <a:schemeClr val="accent2"/>
                </a:solidFill>
              </a:rPr>
              <a:t>.</a:t>
            </a:r>
            <a:r>
              <a:rPr lang="ro-RO" sz="2400" b="1" dirty="0" smtClean="0">
                <a:solidFill>
                  <a:schemeClr val="accent2"/>
                </a:solidFill>
              </a:rPr>
              <a:t> Dosarul conține copii în conformitate cu originalul a diplomelor, atestatelor care certifică participarea la forme de organizare a formării continue pentru care se solicită echivalarea în CPT, validate prin semnătura solicitantului.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613" y="1373107"/>
            <a:ext cx="87656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Art. </a:t>
            </a:r>
            <a:r>
              <a:rPr lang="ro-RO" sz="2400" b="1" dirty="0" smtClean="0">
                <a:solidFill>
                  <a:schemeClr val="accent2"/>
                </a:solidFill>
              </a:rPr>
              <a:t>11. </a:t>
            </a:r>
            <a:endParaRPr lang="ro-RO" sz="2400" b="1" dirty="0">
              <a:solidFill>
                <a:schemeClr val="accent2"/>
              </a:solidFill>
            </a:endParaRP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          La nivelul fiecărei unități de învățământ se constituie anual, prin decizie a directorului, o comisie pentru echivalarea în CPT a formelor de organizare a formării continue enumerate la art. 6 și art.7 (1).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Art. 12. 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 </a:t>
            </a:r>
            <a:r>
              <a:rPr lang="ro-RO" sz="2400" b="1" dirty="0" smtClean="0">
                <a:solidFill>
                  <a:schemeClr val="accent2"/>
                </a:solidFill>
              </a:rPr>
              <a:t>          Comisia este alcătuită din: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 </a:t>
            </a:r>
            <a:r>
              <a:rPr lang="ro-RO" sz="2400" b="1" dirty="0" smtClean="0">
                <a:solidFill>
                  <a:schemeClr val="accent2"/>
                </a:solidFill>
              </a:rPr>
              <a:t>           - directorul unității de învățământ; 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 </a:t>
            </a:r>
            <a:r>
              <a:rPr lang="ro-RO" sz="2400" b="1" dirty="0" smtClean="0">
                <a:solidFill>
                  <a:schemeClr val="accent2"/>
                </a:solidFill>
              </a:rPr>
              <a:t>           - un cadru didactic titulară din unitatea școlară;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 </a:t>
            </a:r>
            <a:r>
              <a:rPr lang="ro-RO" sz="2400" b="1" dirty="0" smtClean="0">
                <a:solidFill>
                  <a:schemeClr val="accent2"/>
                </a:solidFill>
              </a:rPr>
              <a:t>           - un profesor metodist de la casa corpului didactic.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592" y="1199473"/>
            <a:ext cx="87325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Art. </a:t>
            </a:r>
            <a:r>
              <a:rPr lang="ro-RO" sz="2400" b="1" dirty="0" smtClean="0">
                <a:solidFill>
                  <a:schemeClr val="accent2"/>
                </a:solidFill>
              </a:rPr>
              <a:t>13. 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>
                <a:solidFill>
                  <a:schemeClr val="accent2"/>
                </a:solidFill>
              </a:rPr>
              <a:t> </a:t>
            </a:r>
            <a:r>
              <a:rPr lang="ro-RO" sz="2400" b="1" dirty="0" smtClean="0">
                <a:solidFill>
                  <a:schemeClr val="accent2"/>
                </a:solidFill>
              </a:rPr>
              <a:t>    (1) Comisia își desfășoară activitatea în intervalul        </a:t>
            </a:r>
            <a:r>
              <a:rPr lang="ro-RO" sz="2400" b="1" u="sng" dirty="0" smtClean="0">
                <a:solidFill>
                  <a:schemeClr val="accent2"/>
                </a:solidFill>
              </a:rPr>
              <a:t>15 noiembrie – 15 ianuarie </a:t>
            </a:r>
            <a:r>
              <a:rPr lang="ro-RO" sz="2400" b="1" dirty="0" smtClean="0">
                <a:solidFill>
                  <a:schemeClr val="accent2"/>
                </a:solidFill>
              </a:rPr>
              <a:t>al fiecărui an școlar. Analizează dosarele personalului didactic, de conducere și de control care solicită echivalarea.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     (2) </a:t>
            </a:r>
            <a:r>
              <a:rPr lang="ro-RO" sz="2400" b="1" u="sng" dirty="0" smtClean="0">
                <a:solidFill>
                  <a:schemeClr val="accent2"/>
                </a:solidFill>
              </a:rPr>
              <a:t>Rezultatele evaluării sunt validate de consiliul de administrație </a:t>
            </a:r>
            <a:r>
              <a:rPr lang="ro-RO" sz="2400" b="1" dirty="0" smtClean="0">
                <a:solidFill>
                  <a:schemeClr val="accent2"/>
                </a:solidFill>
              </a:rPr>
              <a:t>al unității de învățământ.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400" b="1" dirty="0" smtClean="0">
                <a:solidFill>
                  <a:schemeClr val="accent2"/>
                </a:solidFill>
              </a:rPr>
              <a:t>     (3) </a:t>
            </a:r>
            <a:r>
              <a:rPr lang="ro-RO" sz="2400" b="1" u="sng" dirty="0" smtClean="0">
                <a:solidFill>
                  <a:schemeClr val="accent2"/>
                </a:solidFill>
              </a:rPr>
              <a:t>Unitatea de învățământ eliberează personalului didactic adeverințe </a:t>
            </a:r>
            <a:r>
              <a:rPr lang="ro-RO" sz="2400" b="1" dirty="0" smtClean="0">
                <a:solidFill>
                  <a:schemeClr val="accent2"/>
                </a:solidFill>
              </a:rPr>
              <a:t>pentru echivalarea / recunoașterea CPT, în situația întrunirii condițiilor de formare prevăzute la art. 6 și 7.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07592"/>
            <a:ext cx="87050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>
                <a:solidFill>
                  <a:schemeClr val="accent2"/>
                </a:solidFill>
              </a:rPr>
              <a:t>Art. </a:t>
            </a:r>
            <a:r>
              <a:rPr lang="ro-RO" sz="2000" b="1" dirty="0" smtClean="0">
                <a:solidFill>
                  <a:schemeClr val="accent2"/>
                </a:solidFill>
              </a:rPr>
              <a:t>14.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>
                <a:solidFill>
                  <a:schemeClr val="accent2"/>
                </a:solidFill>
              </a:rPr>
              <a:t> </a:t>
            </a:r>
            <a:r>
              <a:rPr lang="ro-RO" sz="2000" b="1" dirty="0" smtClean="0">
                <a:solidFill>
                  <a:schemeClr val="accent2"/>
                </a:solidFill>
              </a:rPr>
              <a:t>    (1) </a:t>
            </a:r>
            <a:r>
              <a:rPr lang="ro-RO" sz="2000" b="1" u="sng" dirty="0" smtClean="0">
                <a:solidFill>
                  <a:schemeClr val="accent2"/>
                </a:solidFill>
              </a:rPr>
              <a:t>Dosarele</a:t>
            </a:r>
            <a:r>
              <a:rPr lang="ro-RO" sz="2000" b="1" dirty="0" smtClean="0">
                <a:solidFill>
                  <a:schemeClr val="accent2"/>
                </a:solidFill>
              </a:rPr>
              <a:t> depuse de personalul didactic, de conducere, de îndrumare și control care solicită echivalarea numărului de CPT </a:t>
            </a:r>
            <a:r>
              <a:rPr lang="ro-RO" sz="2000" b="1" u="sng" dirty="0" smtClean="0">
                <a:solidFill>
                  <a:schemeClr val="accent2"/>
                </a:solidFill>
              </a:rPr>
              <a:t>se arhivează la nivelul unității de învățământ</a:t>
            </a:r>
            <a:r>
              <a:rPr lang="ro-RO" sz="2000" b="1" dirty="0" smtClean="0">
                <a:solidFill>
                  <a:schemeClr val="accent2"/>
                </a:solidFill>
              </a:rPr>
              <a:t>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accent2"/>
                </a:solidFill>
              </a:rPr>
              <a:t>     (2)   </a:t>
            </a:r>
            <a:r>
              <a:rPr lang="ro-RO" sz="2000" b="1" u="sng" dirty="0" smtClean="0">
                <a:solidFill>
                  <a:schemeClr val="accent2"/>
                </a:solidFill>
              </a:rPr>
              <a:t>Informațiile privind formarea continuă </a:t>
            </a:r>
            <a:r>
              <a:rPr lang="ro-RO" sz="2000" b="1" dirty="0" smtClean="0">
                <a:solidFill>
                  <a:schemeClr val="accent2"/>
                </a:solidFill>
              </a:rPr>
              <a:t>a </a:t>
            </a:r>
            <a:r>
              <a:rPr lang="ro-RO" sz="2000" b="1" dirty="0">
                <a:solidFill>
                  <a:schemeClr val="accent2"/>
                </a:solidFill>
              </a:rPr>
              <a:t>personalul didactic, de conducere, de îndrumare și control </a:t>
            </a:r>
            <a:r>
              <a:rPr lang="ro-RO" sz="2000" b="1" dirty="0" smtClean="0">
                <a:solidFill>
                  <a:schemeClr val="accent2"/>
                </a:solidFill>
              </a:rPr>
              <a:t>din unitatea de învățământ respectivă </a:t>
            </a:r>
            <a:r>
              <a:rPr lang="ro-RO" sz="2000" b="1" u="sng" dirty="0" smtClean="0">
                <a:solidFill>
                  <a:schemeClr val="accent2"/>
                </a:solidFill>
              </a:rPr>
              <a:t>sunt comunicate inspectorului școlar pentru dezvoltarea resurselor umane din ISJ MM</a:t>
            </a:r>
            <a:r>
              <a:rPr lang="ro-RO" sz="2000" b="1" dirty="0" smtClean="0">
                <a:solidFill>
                  <a:schemeClr val="accent2"/>
                </a:solidFill>
              </a:rPr>
              <a:t>.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accent2"/>
                </a:solidFill>
              </a:rPr>
              <a:t>Art. 15. </a:t>
            </a:r>
          </a:p>
          <a:p>
            <a:pPr marL="898525" lvl="0" indent="-898525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accent2"/>
                </a:solidFill>
              </a:rPr>
              <a:t>	Comisia își poate desfășura activitatea în sistem online, în situația limitării sau suspendării activităților didactice, în perioada stării de alertă/urgență.</a:t>
            </a:r>
            <a:endParaRPr lang="ro-RO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54731" y="239938"/>
            <a:ext cx="8770397" cy="4505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4000" b="1" dirty="0" smtClean="0">
                <a:solidFill>
                  <a:schemeClr val="accent2"/>
                </a:solidFill>
              </a:rPr>
              <a:t>Ce înțelegem prin programe speciale? </a:t>
            </a:r>
          </a:p>
          <a:p>
            <a:endParaRPr lang="ro-RO" sz="4400" b="1" dirty="0" smtClean="0">
              <a:solidFill>
                <a:schemeClr val="accent2"/>
              </a:solidFill>
            </a:endParaRPr>
          </a:p>
          <a:p>
            <a:r>
              <a:rPr lang="ro-RO" sz="4000" b="1" dirty="0" smtClean="0">
                <a:solidFill>
                  <a:schemeClr val="accent2"/>
                </a:solidFill>
              </a:rPr>
              <a:t>Cum echivalăm și acordăm un număr de CPT personalului didactic care a parcurs astfel de programe?</a:t>
            </a:r>
          </a:p>
          <a:p>
            <a:endParaRPr lang="ro-RO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557402" y="448438"/>
            <a:ext cx="5570894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3600" b="1" dirty="0" smtClean="0">
                <a:solidFill>
                  <a:schemeClr val="accent2"/>
                </a:solidFill>
              </a:rPr>
              <a:t>Tematica întâlnirii</a:t>
            </a:r>
            <a:endParaRPr lang="ro-RO" sz="36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" y="1507754"/>
            <a:ext cx="86136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800" b="1" dirty="0">
              <a:solidFill>
                <a:srgbClr val="C00000"/>
              </a:solidFill>
            </a:endParaRPr>
          </a:p>
          <a:p>
            <a:pPr algn="just"/>
            <a:r>
              <a:rPr lang="ro-RO" sz="2400" b="1" dirty="0" smtClean="0">
                <a:solidFill>
                  <a:schemeClr val="accent2"/>
                </a:solidFill>
              </a:rPr>
              <a:t>1. Echivalarea </a:t>
            </a:r>
            <a:r>
              <a:rPr lang="ro-RO" sz="2400" b="1" dirty="0">
                <a:solidFill>
                  <a:schemeClr val="accent2"/>
                </a:solidFill>
              </a:rPr>
              <a:t>și acordarea de credite profesionale transferabile conform OM Nr. </a:t>
            </a:r>
            <a:r>
              <a:rPr lang="ro-RO" sz="2400" b="1" dirty="0" smtClean="0">
                <a:solidFill>
                  <a:schemeClr val="accent2"/>
                </a:solidFill>
              </a:rPr>
              <a:t>5967/2020</a:t>
            </a:r>
          </a:p>
          <a:p>
            <a:pPr algn="just"/>
            <a:endParaRPr lang="ro-RO" sz="2400" b="1" dirty="0" smtClean="0">
              <a:solidFill>
                <a:schemeClr val="accent2"/>
              </a:solidFill>
            </a:endParaRPr>
          </a:p>
          <a:p>
            <a:pPr algn="just"/>
            <a:r>
              <a:rPr lang="ro-RO" sz="2400" b="1" dirty="0" smtClean="0">
                <a:solidFill>
                  <a:schemeClr val="accent2"/>
                </a:solidFill>
              </a:rPr>
              <a:t>Echivalarea </a:t>
            </a:r>
            <a:r>
              <a:rPr lang="ro-RO" sz="2400" b="1" dirty="0">
                <a:solidFill>
                  <a:schemeClr val="accent2"/>
                </a:solidFill>
              </a:rPr>
              <a:t>și acordarea unui număr de credite profesionale transferabile personalului didactic care a finalizat programe speciale conform Procedurii Nr. </a:t>
            </a:r>
            <a:r>
              <a:rPr lang="ro-RO" sz="2400" b="1" dirty="0" smtClean="0">
                <a:solidFill>
                  <a:schemeClr val="accent2"/>
                </a:solidFill>
              </a:rPr>
              <a:t>3859</a:t>
            </a:r>
            <a:r>
              <a:rPr lang="en-US" sz="2400" b="1" dirty="0" smtClean="0">
                <a:solidFill>
                  <a:schemeClr val="accent2"/>
                </a:solidFill>
              </a:rPr>
              <a:t>1</a:t>
            </a:r>
            <a:r>
              <a:rPr lang="ro-RO" sz="2400" b="1" dirty="0" smtClean="0">
                <a:solidFill>
                  <a:schemeClr val="accent2"/>
                </a:solidFill>
              </a:rPr>
              <a:t>/03.10.2019  </a:t>
            </a:r>
            <a:endParaRPr lang="ro-RO" sz="2400" b="1" dirty="0">
              <a:solidFill>
                <a:schemeClr val="accent2"/>
              </a:solidFill>
            </a:endParaRPr>
          </a:p>
          <a:p>
            <a:endParaRPr lang="ro-RO" sz="1800" b="1" dirty="0" smtClean="0">
              <a:solidFill>
                <a:schemeClr val="accent2"/>
              </a:solidFill>
            </a:endParaRPr>
          </a:p>
          <a:p>
            <a:endParaRPr lang="ro-RO" sz="1800" b="1" dirty="0" smtClean="0">
              <a:solidFill>
                <a:schemeClr val="accent2"/>
              </a:solidFill>
            </a:endParaRPr>
          </a:p>
          <a:p>
            <a:r>
              <a:rPr lang="ro-RO" sz="2400" b="1" dirty="0" smtClean="0">
                <a:solidFill>
                  <a:schemeClr val="accent2"/>
                </a:solidFill>
              </a:rPr>
              <a:t>Director, prof. Konta Terezia Doina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186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unui număr de credite profesionale transferabile personalului didactic care a finalizat programe speciale conform Procedurii Nr. </a:t>
            </a:r>
            <a:r>
              <a:rPr lang="ro-RO" sz="2400" b="1" dirty="0" smtClean="0">
                <a:solidFill>
                  <a:schemeClr val="accent2"/>
                </a:solidFill>
              </a:rPr>
              <a:t>3859</a:t>
            </a:r>
            <a:r>
              <a:rPr lang="en-US" sz="2400" b="1" dirty="0" smtClean="0">
                <a:solidFill>
                  <a:schemeClr val="accent2"/>
                </a:solidFill>
              </a:rPr>
              <a:t>1</a:t>
            </a:r>
            <a:r>
              <a:rPr lang="ro-RO" sz="2400" b="1" dirty="0" smtClean="0">
                <a:solidFill>
                  <a:schemeClr val="accent2"/>
                </a:solidFill>
              </a:rPr>
              <a:t>/03.10.2019  </a:t>
            </a:r>
            <a:endParaRPr lang="ro-RO" sz="2400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2332494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o-RO" sz="2400" b="1" dirty="0" smtClean="0">
                <a:solidFill>
                  <a:schemeClr val="accent2"/>
                </a:solidFill>
              </a:rPr>
              <a:t>a) Programele speciale sunt programe derulate de structuri organizatorice/instituționale sau internaționale în cadrul proiectelor bilaterale, comunitare sau internaționale, programe cu finanțare externă sau alte tipuri de activități de formare continuă.</a:t>
            </a:r>
          </a:p>
          <a:p>
            <a:pPr marL="457200" indent="-457200" algn="just"/>
            <a:endParaRPr lang="ro-RO" sz="2400" b="1" dirty="0" smtClean="0">
              <a:solidFill>
                <a:schemeClr val="accent2"/>
              </a:solidFill>
            </a:endParaRPr>
          </a:p>
          <a:p>
            <a:pPr marL="457200" indent="-457200" algn="just"/>
            <a:r>
              <a:rPr lang="ro-RO" sz="2400" b="1" dirty="0" smtClean="0">
                <a:solidFill>
                  <a:schemeClr val="accent2"/>
                </a:solidFill>
              </a:rPr>
              <a:t>b) Evaluarea și echivalarea se realizează numai pentru programele de formare speciale derulate în ultimii doi ani școlari anteriori celui în care se depune solicitarea.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719502" cy="186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unui număr de credite profesionale transferabile personalului didactic care a finalizat programe speciale conform Procedurii Nr. </a:t>
            </a:r>
            <a:r>
              <a:rPr lang="ro-RO" sz="2400" b="1" dirty="0" smtClean="0">
                <a:solidFill>
                  <a:schemeClr val="accent2"/>
                </a:solidFill>
              </a:rPr>
              <a:t>3859</a:t>
            </a:r>
            <a:r>
              <a:rPr lang="en-US" sz="2400" b="1" dirty="0" smtClean="0">
                <a:solidFill>
                  <a:schemeClr val="accent2"/>
                </a:solidFill>
              </a:rPr>
              <a:t>1</a:t>
            </a:r>
            <a:r>
              <a:rPr lang="ro-RO" sz="2400" b="1" dirty="0" smtClean="0">
                <a:solidFill>
                  <a:schemeClr val="accent2"/>
                </a:solidFill>
              </a:rPr>
              <a:t>/03.10.2019  </a:t>
            </a:r>
            <a:endParaRPr lang="ro-RO" sz="2400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90" y="2017986"/>
            <a:ext cx="8620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o-RO" sz="2400" b="1" dirty="0" smtClean="0">
                <a:solidFill>
                  <a:schemeClr val="accent2"/>
                </a:solidFill>
              </a:rPr>
              <a:t>c)  Limita maximă a numărului de credite acordate este de 15 CPT/program special.</a:t>
            </a:r>
          </a:p>
          <a:p>
            <a:pPr marL="457200" indent="-457200" algn="just"/>
            <a:r>
              <a:rPr lang="ro-RO" sz="2400" b="1" dirty="0" smtClean="0">
                <a:solidFill>
                  <a:schemeClr val="accent2"/>
                </a:solidFill>
              </a:rPr>
              <a:t>d)  Cadrul didactic solicitant, beneficiar al activităților de formare din cadrul programului special, depune la secretariatul unității de învățământ un dosar ce cuprinde anexele 1a/ 1b, anexa 3 și documentele specifice prevăzute la art 5.2 în Procedură.</a:t>
            </a:r>
          </a:p>
          <a:p>
            <a:pPr marL="457200" indent="-457200" algn="just"/>
            <a:r>
              <a:rPr lang="ro-RO" sz="2400" b="1" dirty="0" smtClean="0">
                <a:solidFill>
                  <a:schemeClr val="accent2"/>
                </a:solidFill>
              </a:rPr>
              <a:t>e)  RDP verifică dosarele conform fișei de verificare (anexa 5) completează raportul de verificare a solicitării de echivalare și acordare a nr. de CPT.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166" y="2232006"/>
            <a:ext cx="8071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ro-RO" sz="2400" b="1" dirty="0" smtClean="0">
                <a:solidFill>
                  <a:schemeClr val="accent2"/>
                </a:solidFill>
              </a:rPr>
              <a:t>f)  RDCA avizează raportul de verificare al dosarului, pentru solicitările complete.</a:t>
            </a:r>
          </a:p>
          <a:p>
            <a:pPr marL="361950" indent="-361950"/>
            <a:r>
              <a:rPr lang="ro-RO" sz="2400" b="1" dirty="0" smtClean="0">
                <a:solidFill>
                  <a:schemeClr val="accent2"/>
                </a:solidFill>
              </a:rPr>
              <a:t>g) CCD va realiza toate activitățile care sunt prevăzute în procedură și va transmite ME toate </a:t>
            </a:r>
            <a:r>
              <a:rPr lang="ro-RO" sz="2400" b="1" smtClean="0">
                <a:solidFill>
                  <a:schemeClr val="accent2"/>
                </a:solidFill>
              </a:rPr>
              <a:t>documentele completate.</a:t>
            </a:r>
            <a:endParaRPr lang="ro-RO" sz="2400" b="1" dirty="0" smtClean="0">
              <a:solidFill>
                <a:schemeClr val="accent2"/>
              </a:solidFill>
            </a:endParaRPr>
          </a:p>
          <a:p>
            <a:pPr marL="361950" indent="-361950"/>
            <a:r>
              <a:rPr lang="ro-RO" sz="2400" b="1" dirty="0" smtClean="0">
                <a:solidFill>
                  <a:schemeClr val="accent2"/>
                </a:solidFill>
              </a:rPr>
              <a:t>h) ME prin Comisia Specializată de Acreditare va elabora propunerea de ordin de ministru privind acordarea unui nr. de CPT personalului didactic care a finalizat programe speciale.</a:t>
            </a:r>
          </a:p>
        </p:txBody>
      </p:sp>
      <p:sp>
        <p:nvSpPr>
          <p:cNvPr id="7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545766" cy="186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unui număr de credite profesionale transferabile personalului didactic care a finalizat programe speciale conform Procedurii Nr. </a:t>
            </a:r>
            <a:r>
              <a:rPr lang="ro-RO" sz="2400" b="1" dirty="0" smtClean="0">
                <a:solidFill>
                  <a:schemeClr val="accent2"/>
                </a:solidFill>
              </a:rPr>
              <a:t>3859</a:t>
            </a:r>
            <a:r>
              <a:rPr lang="en-US" sz="2400" b="1" smtClean="0">
                <a:solidFill>
                  <a:schemeClr val="accent2"/>
                </a:solidFill>
              </a:rPr>
              <a:t>1</a:t>
            </a:r>
            <a:r>
              <a:rPr lang="ro-RO" sz="2400" b="1" smtClean="0">
                <a:solidFill>
                  <a:schemeClr val="accent2"/>
                </a:solidFill>
              </a:rPr>
              <a:t>/03.10.2019  </a:t>
            </a:r>
            <a:endParaRPr lang="ro-RO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t="11086" r="14778" b="16771"/>
          <a:stretch/>
        </p:blipFill>
        <p:spPr bwMode="auto">
          <a:xfrm>
            <a:off x="420624" y="2340864"/>
            <a:ext cx="8399526" cy="4393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222" y="685801"/>
            <a:ext cx="870517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dirty="0" smtClean="0">
                <a:solidFill>
                  <a:schemeClr val="accent2">
                    <a:lumMod val="75000"/>
                  </a:schemeClr>
                </a:solidFill>
              </a:rPr>
              <a:t>2. Prevederi </a:t>
            </a:r>
            <a:r>
              <a:rPr lang="ro-RO" sz="2200" b="1" dirty="0">
                <a:solidFill>
                  <a:schemeClr val="accent2">
                    <a:lumMod val="75000"/>
                  </a:schemeClr>
                </a:solidFill>
              </a:rPr>
              <a:t>legislative și metodologice referitoare la formarea continuă/perfecționarea prin grade </a:t>
            </a:r>
            <a:r>
              <a:rPr lang="ro-RO" sz="2200" b="1" dirty="0" smtClean="0">
                <a:solidFill>
                  <a:schemeClr val="accent2">
                    <a:lumMod val="75000"/>
                  </a:schemeClr>
                </a:solidFill>
              </a:rPr>
              <a:t>didactice</a:t>
            </a:r>
          </a:p>
          <a:p>
            <a:pPr algn="r"/>
            <a:endParaRPr lang="ro-RO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</a:rPr>
              <a:t>Insp. școlar pentru dezvoltarea resursei umane prof. </a:t>
            </a:r>
          </a:p>
          <a:p>
            <a:pPr algn="r"/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</a:rPr>
              <a:t>Kadar Ioana</a:t>
            </a:r>
            <a:endParaRPr lang="ro-RO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98755" y="5959475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ro-RO" sz="3600" dirty="0" smtClean="0">
                <a:hlinkClick r:id="rId3"/>
              </a:rPr>
              <a:t>https://www.ccdmaramures.ro</a:t>
            </a:r>
            <a:r>
              <a:rPr lang="ro-RO" sz="3600" dirty="0" smtClean="0"/>
              <a:t> </a:t>
            </a:r>
            <a:endParaRPr sz="3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t="11086" r="5685" b="7276"/>
          <a:stretch/>
        </p:blipFill>
        <p:spPr bwMode="auto">
          <a:xfrm>
            <a:off x="198755" y="2247900"/>
            <a:ext cx="7637653" cy="354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199" y="844551"/>
            <a:ext cx="8736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800" b="1" dirty="0" smtClean="0">
                <a:solidFill>
                  <a:srgbClr val="0070C0"/>
                </a:solidFill>
              </a:rPr>
              <a:t>3. Prezentarea </a:t>
            </a:r>
            <a:r>
              <a:rPr lang="ro-RO" sz="1800" b="1" dirty="0">
                <a:solidFill>
                  <a:srgbClr val="0070C0"/>
                </a:solidFill>
              </a:rPr>
              <a:t>site-lui </a:t>
            </a:r>
            <a:r>
              <a:rPr lang="ro-RO" sz="1800" b="1" dirty="0" smtClean="0">
                <a:solidFill>
                  <a:srgbClr val="0070C0"/>
                </a:solidFill>
              </a:rPr>
              <a:t>și </a:t>
            </a:r>
            <a:r>
              <a:rPr lang="ro-RO" sz="1800" b="1" dirty="0">
                <a:solidFill>
                  <a:srgbClr val="0070C0"/>
                </a:solidFill>
              </a:rPr>
              <a:t>a Ofertei de programe de formare a CCD MM pentru anul școlar 2021-2022. </a:t>
            </a:r>
            <a:endParaRPr lang="ro-RO" sz="1800" b="1" dirty="0" smtClean="0">
              <a:solidFill>
                <a:srgbClr val="0070C0"/>
              </a:solidFill>
            </a:endParaRPr>
          </a:p>
          <a:p>
            <a:pPr algn="r"/>
            <a:r>
              <a:rPr lang="ro-RO" b="1" dirty="0" smtClean="0">
                <a:solidFill>
                  <a:srgbClr val="0070C0"/>
                </a:solidFill>
              </a:rPr>
              <a:t>Prof. metodist Bodea Bianca</a:t>
            </a:r>
          </a:p>
          <a:p>
            <a:pPr algn="r"/>
            <a:r>
              <a:rPr lang="ro-RO" b="1" dirty="0" smtClean="0">
                <a:solidFill>
                  <a:srgbClr val="0070C0"/>
                </a:solidFill>
              </a:rPr>
              <a:t>Prof. metodist Groșan Adelina</a:t>
            </a:r>
            <a:endParaRPr lang="ro-RO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;p18"/>
          <p:cNvSpPr txBox="1">
            <a:spLocks noGrp="1"/>
          </p:cNvSpPr>
          <p:nvPr>
            <p:ph type="title"/>
          </p:nvPr>
        </p:nvSpPr>
        <p:spPr>
          <a:xfrm>
            <a:off x="179388" y="3143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4" name="Google Shape;119;p18"/>
          <p:cNvSpPr txBox="1">
            <a:spLocks/>
          </p:cNvSpPr>
          <p:nvPr/>
        </p:nvSpPr>
        <p:spPr>
          <a:xfrm>
            <a:off x="531814" y="1650265"/>
            <a:ext cx="810895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2800"/>
            </a:pPr>
            <a:r>
              <a:rPr lang="ro-RO" sz="2000" b="1" dirty="0" smtClean="0">
                <a:solidFill>
                  <a:schemeClr val="accent2"/>
                </a:solidFill>
              </a:rPr>
              <a:t>Metodologia privind sistemul de acumulare, recunoaștere și echivalare a creditelor profesionale transferabile</a:t>
            </a:r>
            <a:endParaRPr lang="ro-RO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07" y="3307616"/>
            <a:ext cx="77731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ts val="2800"/>
            </a:pPr>
            <a:r>
              <a:rPr lang="ro-RO" sz="2000" i="1" dirty="0" smtClean="0">
                <a:solidFill>
                  <a:schemeClr val="accent2"/>
                </a:solidFill>
              </a:rPr>
              <a:t>Art. 1  Evaluarea și validarea achizițiilor dobândite de personalul didactic, de conducere, de îndrumare și de control prin diferite programe și forme de organizare a formării continue </a:t>
            </a:r>
            <a:r>
              <a:rPr lang="ro-RO" sz="2000" b="1" i="1" dirty="0" smtClean="0">
                <a:solidFill>
                  <a:schemeClr val="accent2"/>
                </a:solidFill>
              </a:rPr>
              <a:t>se realizează pe baza Sistemului de acumulare, recunoaștere și echivalare a creditelor profesionale transferabile.</a:t>
            </a:r>
            <a:endParaRPr lang="ro-RO" sz="2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262" y="2693223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i="1" dirty="0" smtClean="0">
                <a:solidFill>
                  <a:schemeClr val="accent2"/>
                </a:solidFill>
              </a:rPr>
              <a:t>CAPITOLUL I</a:t>
            </a:r>
            <a:endParaRPr lang="ro-RO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523874" y="783270"/>
            <a:ext cx="8067675" cy="3693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4400" b="1" dirty="0" smtClean="0">
                <a:solidFill>
                  <a:schemeClr val="accent2"/>
                </a:solidFill>
              </a:rPr>
              <a:t>Când și în ce condiții se eliberează adeverința ?</a:t>
            </a:r>
          </a:p>
          <a:p>
            <a:endParaRPr lang="ro-RO" sz="4400" b="1" dirty="0" smtClean="0">
              <a:solidFill>
                <a:schemeClr val="accent2"/>
              </a:solidFill>
            </a:endParaRPr>
          </a:p>
          <a:p>
            <a:r>
              <a:rPr lang="ro-RO" sz="4400" b="1" dirty="0" smtClean="0">
                <a:solidFill>
                  <a:schemeClr val="accent2"/>
                </a:solidFill>
              </a:rPr>
              <a:t>De când se calculează tranșa de 5 ani consecutivi?</a:t>
            </a:r>
            <a:endParaRPr lang="ro-RO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41" y="1130010"/>
            <a:ext cx="86955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Art. 4 (1) </a:t>
            </a:r>
            <a:r>
              <a:rPr lang="ro-RO" sz="2000" dirty="0" smtClean="0"/>
              <a:t>are obligația de a participa la  diferite forme de organizare a formării continue, astfel încât să acumuleze, </a:t>
            </a:r>
            <a:r>
              <a:rPr lang="ro-RO" sz="2000" b="1" dirty="0" smtClean="0">
                <a:solidFill>
                  <a:schemeClr val="accent2"/>
                </a:solidFill>
              </a:rPr>
              <a:t>LA UN INTERVAL CONSECUTIV DE CINCI ANI ȘCOLARI DE ACTIVITATE DIDACTICĂ</a:t>
            </a:r>
            <a:r>
              <a:rPr lang="ro-RO" sz="2000" dirty="0" smtClean="0"/>
              <a:t>, considerat de la DATA PROMOVĂRII EXAMENULUI DE DEFINITIVARE ÎN ÎNVĂȚĂMÂNT, minimum 90 de CPT. </a:t>
            </a:r>
            <a:endParaRPr lang="ro-RO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406738" y="80625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41" y="2841014"/>
            <a:ext cx="86955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Art. 4 (2</a:t>
            </a:r>
            <a:r>
              <a:rPr lang="ro-RO" sz="2000" b="1" dirty="0" smtClean="0">
                <a:solidFill>
                  <a:schemeClr val="tx1"/>
                </a:solidFill>
              </a:rPr>
              <a:t>) </a:t>
            </a:r>
            <a:r>
              <a:rPr lang="ro-RO" sz="2000" b="1" dirty="0" smtClean="0">
                <a:solidFill>
                  <a:schemeClr val="accent2"/>
                </a:solidFill>
              </a:rPr>
              <a:t>Fiecare cadru didactic trebuie să solicite </a:t>
            </a:r>
            <a:r>
              <a:rPr lang="ro-RO" sz="2000" dirty="0" smtClean="0"/>
              <a:t>unității de învățământ în care este încadrat </a:t>
            </a:r>
            <a:r>
              <a:rPr lang="ro-RO" sz="2000" b="1" dirty="0" smtClean="0">
                <a:solidFill>
                  <a:schemeClr val="accent2"/>
                </a:solidFill>
              </a:rPr>
              <a:t>o adeverință din care să rezulte că în ultimul interval consecutiv de 5 ani  școlari de activitate didactică la catedră, ..., îndeplinește condiția de  formare continuă privind acumularea a minimum 90 de CPT.</a:t>
            </a:r>
            <a:endParaRPr lang="ro-RO" sz="2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38" y="4708750"/>
            <a:ext cx="8105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800" b="1" dirty="0"/>
              <a:t>Art. </a:t>
            </a:r>
            <a:r>
              <a:rPr lang="ro-RO" sz="1800" b="1" dirty="0" smtClean="0"/>
              <a:t>5 (3</a:t>
            </a:r>
            <a:r>
              <a:rPr lang="ro-RO" sz="1800" b="1" dirty="0" smtClean="0">
                <a:solidFill>
                  <a:schemeClr val="accent2"/>
                </a:solidFill>
              </a:rPr>
              <a:t>) </a:t>
            </a:r>
            <a:r>
              <a:rPr lang="ro-RO" sz="1800" b="1" u="sng" dirty="0" smtClean="0">
                <a:solidFill>
                  <a:schemeClr val="accent2"/>
                </a:solidFill>
              </a:rPr>
              <a:t>În situația în care a acumulat cele 90 de CPT </a:t>
            </a:r>
            <a:r>
              <a:rPr lang="ro-RO" sz="1800" b="1" dirty="0" smtClean="0">
                <a:solidFill>
                  <a:schemeClr val="accent2"/>
                </a:solidFill>
              </a:rPr>
              <a:t>prevăzute la aliniatul 1, CADRUL DIDACTIC ARE DREPTUL SĂ SOLICITE ELIBERAREA DE CĂTRE UNITATEA DE ÎNVĂȚĂMÂNT ÎN CARE ESTE ÎNCADRAT A UNEI ADEVERINȚE PRIVIND ECHIVALAREA/ RECUNOAȘTERE CREDITELOR PROFESIONALE TRANSFERABILE.</a:t>
            </a:r>
            <a:endParaRPr lang="ro-RO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24472" y="1288795"/>
            <a:ext cx="8067675" cy="135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4400" b="1" dirty="0" smtClean="0">
                <a:solidFill>
                  <a:schemeClr val="accent2"/>
                </a:solidFill>
              </a:rPr>
              <a:t>Ce echivalăm?</a:t>
            </a:r>
          </a:p>
          <a:p>
            <a:endParaRPr lang="ro-RO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8;p18"/>
          <p:cNvSpPr txBox="1">
            <a:spLocks noGrp="1"/>
          </p:cNvSpPr>
          <p:nvPr>
            <p:ph type="title"/>
          </p:nvPr>
        </p:nvSpPr>
        <p:spPr>
          <a:xfrm>
            <a:off x="287338" y="152400"/>
            <a:ext cx="8229600" cy="8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/>
            <a:r>
              <a:rPr lang="ro-RO" sz="2400" b="1" dirty="0">
                <a:solidFill>
                  <a:schemeClr val="accent2"/>
                </a:solidFill>
              </a:rPr>
              <a:t>Echivalarea și acordarea de credite profesionale transferabile conform OM Nr. 5967/2020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8163" y="100377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800" b="1" i="1" dirty="0" smtClean="0">
                <a:solidFill>
                  <a:schemeClr val="accent2"/>
                </a:solidFill>
              </a:rPr>
              <a:t>CAPITOLUL II</a:t>
            </a:r>
            <a:endParaRPr lang="ro-RO" sz="1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63" y="1469864"/>
            <a:ext cx="86955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Art. 6 (1) -  cu 90 de CPT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a)  </a:t>
            </a:r>
            <a:r>
              <a:rPr lang="ro-RO" sz="2000" dirty="0" smtClean="0"/>
              <a:t>obținerea, în intervalul respectiv, a </a:t>
            </a:r>
            <a:r>
              <a:rPr lang="ro-RO" sz="2000" b="1" u="sng" dirty="0" smtClean="0">
                <a:solidFill>
                  <a:schemeClr val="accent2"/>
                </a:solidFill>
              </a:rPr>
              <a:t>gradului didactic II sau a gradului didactic I</a:t>
            </a:r>
            <a:r>
              <a:rPr lang="ro-RO" sz="2000" b="1" dirty="0" smtClean="0"/>
              <a:t>;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/>
              <a:t>b) </a:t>
            </a:r>
            <a:r>
              <a:rPr lang="ro-RO" sz="2000" dirty="0" smtClean="0"/>
              <a:t>absolvirea de către personalul didactic din învățământul preuniversitar, </a:t>
            </a:r>
            <a:r>
              <a:rPr lang="ro-RO" sz="2000" b="1" dirty="0" smtClean="0"/>
              <a:t>în intervalul respectiv, </a:t>
            </a:r>
            <a:r>
              <a:rPr lang="ro-RO" sz="2000" dirty="0" smtClean="0"/>
              <a:t> a </a:t>
            </a:r>
            <a:r>
              <a:rPr lang="ro-RO" sz="2000" b="1" u="sng" dirty="0" smtClean="0">
                <a:solidFill>
                  <a:schemeClr val="accent2"/>
                </a:solidFill>
              </a:rPr>
              <a:t>studiilor universitare  de master în domeniul de specialitate sau în domeniul Științe ale educației</a:t>
            </a:r>
            <a:r>
              <a:rPr lang="ro-RO" sz="2000" b="1" dirty="0" smtClean="0">
                <a:solidFill>
                  <a:schemeClr val="accent2"/>
                </a:solidFill>
              </a:rPr>
              <a:t>!!!!!!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tx1"/>
                </a:solidFill>
              </a:rPr>
              <a:t>c)  </a:t>
            </a:r>
            <a:r>
              <a:rPr lang="ro-RO" sz="2000" dirty="0" smtClean="0">
                <a:solidFill>
                  <a:schemeClr val="tx1"/>
                </a:solidFill>
              </a:rPr>
              <a:t>absolvirea, în intervalul respectiv,</a:t>
            </a:r>
            <a:r>
              <a:rPr lang="ro-RO" sz="2000" b="1" dirty="0" smtClean="0">
                <a:solidFill>
                  <a:schemeClr val="tx1"/>
                </a:solidFill>
              </a:rPr>
              <a:t> </a:t>
            </a:r>
            <a:r>
              <a:rPr lang="ro-RO" sz="2000" b="1" u="sng" dirty="0" smtClean="0">
                <a:solidFill>
                  <a:schemeClr val="accent2"/>
                </a:solidFill>
              </a:rPr>
              <a:t>a studiilor universitare de doctorat </a:t>
            </a:r>
            <a:r>
              <a:rPr lang="ro-RO" sz="2000" b="1" dirty="0" smtClean="0">
                <a:solidFill>
                  <a:schemeClr val="accent2"/>
                </a:solidFill>
              </a:rPr>
              <a:t>în specialitate sau în domeniul Științe ale educației;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tx1"/>
                </a:solidFill>
              </a:rPr>
              <a:t>d) </a:t>
            </a:r>
            <a:r>
              <a:rPr lang="ro-RO" sz="2000" dirty="0">
                <a:solidFill>
                  <a:schemeClr val="tx1"/>
                </a:solidFill>
              </a:rPr>
              <a:t>absolvirea, în intervalul respectiv,</a:t>
            </a:r>
            <a:r>
              <a:rPr lang="ro-RO" sz="2000" b="1" dirty="0">
                <a:solidFill>
                  <a:schemeClr val="tx1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a unui </a:t>
            </a:r>
            <a:r>
              <a:rPr lang="ro-RO" sz="2000" b="1" u="sng" dirty="0" smtClean="0">
                <a:solidFill>
                  <a:schemeClr val="accent2"/>
                </a:solidFill>
              </a:rPr>
              <a:t>program de conversie profesională a cadrelor didactice</a:t>
            </a:r>
            <a:r>
              <a:rPr lang="ro-RO" sz="2000" b="1" dirty="0" smtClean="0">
                <a:solidFill>
                  <a:srgbClr val="C00000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în învățământul preuniversitar;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o-RO" sz="2000" b="1" dirty="0" smtClean="0">
                <a:solidFill>
                  <a:schemeClr val="tx1"/>
                </a:solidFill>
              </a:rPr>
              <a:t>e) </a:t>
            </a:r>
            <a:r>
              <a:rPr lang="ro-RO" sz="2000" dirty="0"/>
              <a:t>obținerea, în intervalul respectiv, a </a:t>
            </a:r>
            <a:r>
              <a:rPr lang="ro-RO" sz="2000" dirty="0" smtClean="0"/>
              <a:t>unei </a:t>
            </a:r>
            <a:r>
              <a:rPr lang="ro-RO" sz="2000" b="1" u="sng" dirty="0" smtClean="0">
                <a:solidFill>
                  <a:schemeClr val="accent2"/>
                </a:solidFill>
              </a:rPr>
              <a:t>alte specializări</a:t>
            </a:r>
            <a:r>
              <a:rPr lang="ro-RO" sz="2000" dirty="0" smtClean="0"/>
              <a:t>, care atestă obținerea de competențe de predare a unei discipline, în învățământul preuniversitar</a:t>
            </a:r>
            <a:endParaRPr lang="ro-R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1541</Words>
  <Application>Microsoft Office PowerPoint</Application>
  <PresentationFormat>On-screen Show (4:3)</PresentationFormat>
  <Paragraphs>100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Diseño predeterminado</vt:lpstr>
      <vt:lpstr>Activitatea metodică a responsabililor cu dezvoltarea profesională din unitățile de învățământ preuniversitar din Maramureș</vt:lpstr>
      <vt:lpstr>PowerPoint Presentation</vt:lpstr>
      <vt:lpstr>PowerPoint Presentation</vt:lpstr>
      <vt:lpstr>https://www.ccdmaramures.ro </vt:lpstr>
      <vt:lpstr>Echivalarea și acordarea de credite profesionale transferabile conform OM Nr. 5967/2020</vt:lpstr>
      <vt:lpstr>PowerPoint Presentation</vt:lpstr>
      <vt:lpstr>Echivalarea și acordarea de credite profesionale transferabile conform OM Nr. 5967/2020</vt:lpstr>
      <vt:lpstr>PowerPoint Presentation</vt:lpstr>
      <vt:lpstr>Echivalarea și acordarea de credite profesionale transferabile conform OM Nr. 5967/2020</vt:lpstr>
      <vt:lpstr>Echivalarea și acordarea de credite profesionale transferabile conform OM Nr. 5967/2020</vt:lpstr>
      <vt:lpstr>Echivalarea și acordarea de credite profesionale transferabile conform OM Nr. 5967/2020</vt:lpstr>
      <vt:lpstr>PowerPoint Presentation</vt:lpstr>
      <vt:lpstr>PowerPoint Presentation</vt:lpstr>
      <vt:lpstr>Echivalarea și acordarea de credite profesionale transferabile conform OM Nr. 5967/2020</vt:lpstr>
      <vt:lpstr>Echivalarea și acordarea de credite profesionale transferabile conform OM Nr. 5967/2020</vt:lpstr>
      <vt:lpstr>Echivalarea și acordarea de credite profesionale transferabile conform OM Nr. 5967/2020</vt:lpstr>
      <vt:lpstr>Echivalarea și acordarea de credite profesionale transferabile conform OM Nr. 5967/2020</vt:lpstr>
      <vt:lpstr>Echivalarea și acordarea de credite profesionale transferabile conform OM Nr. 5967/2020</vt:lpstr>
      <vt:lpstr>PowerPoint Presentation</vt:lpstr>
      <vt:lpstr>Echivalarea și acordarea unui număr de credite profesionale transferabile personalului didactic care a finalizat programe speciale conform Procedurii Nr. 38591/03.10.2019  </vt:lpstr>
      <vt:lpstr>Echivalarea și acordarea unui număr de credite profesionale transferabile personalului didactic care a finalizat programe speciale conform Procedurii Nr. 38591/03.10.2019  </vt:lpstr>
      <vt:lpstr>Echivalarea și acordarea unui număr de credite profesionale transferabile personalului didactic care a finalizat programe speciale conform Procedurii Nr. 38591/03.10.2019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DIFERENTIREA ACTIVITATII DE PREDARE - INVATARE</dc:title>
  <dc:creator>DOINA_KONTA</dc:creator>
  <cp:lastModifiedBy>ccdmm</cp:lastModifiedBy>
  <cp:revision>42</cp:revision>
  <dcterms:modified xsi:type="dcterms:W3CDTF">2021-10-27T09:59:27Z</dcterms:modified>
</cp:coreProperties>
</file>