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handoutMasterIdLst>
    <p:handoutMasterId r:id="rId19"/>
  </p:handoutMasterIdLst>
  <p:sldIdLst>
    <p:sldId id="256" r:id="rId2"/>
    <p:sldId id="258" r:id="rId3"/>
    <p:sldId id="259" r:id="rId4"/>
    <p:sldId id="265" r:id="rId5"/>
    <p:sldId id="298" r:id="rId6"/>
    <p:sldId id="261" r:id="rId7"/>
    <p:sldId id="289" r:id="rId8"/>
    <p:sldId id="266" r:id="rId9"/>
    <p:sldId id="299" r:id="rId10"/>
    <p:sldId id="267" r:id="rId11"/>
    <p:sldId id="293" r:id="rId12"/>
    <p:sldId id="272" r:id="rId13"/>
    <p:sldId id="270" r:id="rId14"/>
    <p:sldId id="273" r:id="rId15"/>
    <p:sldId id="296" r:id="rId16"/>
    <p:sldId id="297" r:id="rId17"/>
    <p:sldId id="281" r:id="rId18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5E554F53-6757-449B-9C33-FD7BC2040735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1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939467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92D96993-BC62-41B2-92F8-F67238754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82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AFEBE-E125-4007-9B88-252F1A428A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3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165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92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557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12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C0BFB-F04D-4FA1-8071-F4D7357C04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94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E1433-E806-41A4-B37F-C616A336BD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7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30FD1-20C3-4FFE-9CE8-3BEDD67E6D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8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D4A82-FDC9-448B-8D2D-1140D66BFC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0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F28DB-F25B-4582-B7EB-A392D54CD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1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7C806-CC71-4E20-85E4-5ADA68EFE7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9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84D12-6297-4250-AF96-84BFEC53E6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AAF66-63F1-4F53-9B20-4A9A61ED7D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6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C76FD-1355-44C5-AFDE-753E96001D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6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6EF85-CF27-44FF-8FF1-F4279D8AC0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B7288D3-7625-4240-B04E-C5AC5033A3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0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11-anexe-metodol-definitivat-2019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02-B_OMECTS_5561_2011-formare-continua-cu-toate-modificarile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12976"/>
            <a:ext cx="7772400" cy="1397713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br>
              <a:rPr lang="ro-RO" sz="4200" dirty="0">
                <a:latin typeface="Times New Roman" pitchFamily="18" charset="0"/>
                <a:cs typeface="Times New Roman" pitchFamily="18" charset="0"/>
              </a:rPr>
            </a:br>
            <a:r>
              <a:rPr lang="ro-RO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sz="2400" b="1" dirty="0">
                <a:solidFill>
                  <a:schemeClr val="accent2">
                    <a:lumMod val="75000"/>
                  </a:schemeClr>
                </a:solidFill>
              </a:rPr>
              <a:t>PREVEDERI LEGISLATIVE ȘI METODOLOGICE REFERITOARE LA FORMAREA CONTINUĂ/PERFECȚIONAREA PRIN GRADE DIDACTICE</a:t>
            </a:r>
            <a:br>
              <a:rPr lang="ro-RO" sz="44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900113" y="2571744"/>
            <a:ext cx="7772400" cy="3643338"/>
          </a:xfrm>
        </p:spPr>
        <p:txBody>
          <a:bodyPr>
            <a:normAutofit/>
          </a:bodyPr>
          <a:lstStyle/>
          <a:p>
            <a:pPr marR="0" algn="l" eaLnBrk="1" hangingPunct="1">
              <a:lnSpc>
                <a:spcPct val="90000"/>
              </a:lnSpc>
            </a:pP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 marR="0" algn="l" eaLnBrk="1" hangingPunct="1">
              <a:lnSpc>
                <a:spcPct val="90000"/>
              </a:lnSpc>
            </a:pPr>
            <a:endParaRPr lang="ro-RO" dirty="0"/>
          </a:p>
          <a:p>
            <a:pPr marR="0" algn="l" eaLnBrk="1" hangingPunct="1">
              <a:lnSpc>
                <a:spcPct val="90000"/>
              </a:lnSpc>
            </a:pPr>
            <a:endParaRPr lang="ro-RO" dirty="0"/>
          </a:p>
          <a:p>
            <a:pPr marR="0" algn="ctr" eaLnBrk="1" hangingPunct="1">
              <a:lnSpc>
                <a:spcPct val="90000"/>
              </a:lnSpc>
            </a:pPr>
            <a:endParaRPr lang="ro-RO" b="1" dirty="0">
              <a:solidFill>
                <a:schemeClr val="tx1"/>
              </a:solidFill>
            </a:endParaRPr>
          </a:p>
          <a:p>
            <a:pPr marR="0" algn="ctr" eaLnBrk="1" hangingPunct="1">
              <a:lnSpc>
                <a:spcPct val="90000"/>
              </a:lnSpc>
            </a:pPr>
            <a:endParaRPr lang="ro-RO" b="1" dirty="0">
              <a:solidFill>
                <a:schemeClr val="tx1"/>
              </a:solidFill>
            </a:endParaRPr>
          </a:p>
          <a:p>
            <a:pPr marR="0" algn="ctr" eaLnBrk="1" hangingPunct="1">
              <a:lnSpc>
                <a:spcPct val="90000"/>
              </a:lnSpc>
            </a:pPr>
            <a:r>
              <a:rPr lang="ro-RO" b="1" dirty="0">
                <a:solidFill>
                  <a:schemeClr val="tx1"/>
                </a:solidFill>
              </a:rPr>
              <a:t>Inspector școlar,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ro-RO" b="1" dirty="0">
                <a:solidFill>
                  <a:schemeClr val="tx1"/>
                </a:solidFill>
              </a:rPr>
              <a:t>Prof. KADAR IOANA/GABRIELA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D1BEE4A-26F8-43D3-A8B8-580C9B21C271}"/>
              </a:ext>
            </a:extLst>
          </p:cNvPr>
          <p:cNvSpPr>
            <a:spLocks noGrp="1"/>
          </p:cNvSpPr>
          <p:nvPr/>
        </p:nvSpPr>
        <p:spPr>
          <a:xfrm>
            <a:off x="1115616" y="642918"/>
            <a:ext cx="6472835" cy="141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o-RO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Activitatea metodică a responsabililor cu dezvoltarea profesională din unitățile de învățământ preuniversitar din Maramureș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81664C6-6972-4FC5-AB68-CD832A4E5AB4}"/>
              </a:ext>
            </a:extLst>
          </p:cNvPr>
          <p:cNvSpPr>
            <a:spLocks noGrp="1"/>
          </p:cNvSpPr>
          <p:nvPr/>
        </p:nvSpPr>
        <p:spPr>
          <a:xfrm>
            <a:off x="580133" y="2113322"/>
            <a:ext cx="7543800" cy="354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ro-RO" sz="1800" b="1" dirty="0">
                <a:solidFill>
                  <a:schemeClr val="tx1"/>
                </a:solidFill>
              </a:rPr>
              <a:t>20 - 21 octombrie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Examenul pentru obținerea gradului didactic 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8229600" cy="40481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Se efectuează :</a:t>
            </a:r>
          </a:p>
          <a:p>
            <a:pPr lvl="1" eaLnBrk="1" hangingPunct="1">
              <a:lnSpc>
                <a:spcPct val="90000"/>
              </a:lnSpc>
            </a:pP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2 inspecţii curente.</a:t>
            </a:r>
          </a:p>
          <a:p>
            <a:pPr lvl="1" eaLnBrk="1" hangingPunct="1">
              <a:lnSpc>
                <a:spcPct val="90000"/>
              </a:lnSpc>
            </a:pP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1 inspecţie specială.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IC1 – cu un an înainte de depunerea dosarului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înscriere (valabilă 4 ani de activitate).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IC2 – în intervalul de la înscriere până la susţinerea inspecţiei speciale (valabilă 4 ani de activitate).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IS – în anul în care se susţine lucrarea metodico-științifică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ro-RO" sz="2600" u="sng" dirty="0">
                <a:latin typeface="Times New Roman" pitchFamily="18" charset="0"/>
                <a:cs typeface="Times New Roman" pitchFamily="18" charset="0"/>
              </a:rPr>
              <a:t>Notă:</a:t>
            </a: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 În perioada CIC / Concediu fără plată </a:t>
            </a:r>
            <a:r>
              <a:rPr lang="ro-RO" sz="2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</a:t>
            </a: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 pot fi  efectuate inspecţii.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76F8A-1894-468B-B3DB-6426E583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058745" cy="3880773"/>
          </a:xfrm>
        </p:spPr>
        <p:txBody>
          <a:bodyPr>
            <a:normAutofit/>
          </a:bodyPr>
          <a:lstStyle/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ACTIVITĂȚI</a:t>
            </a:r>
          </a:p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Susținerea celei de a doua inspecții curente (IC2) – </a:t>
            </a:r>
            <a:r>
              <a:rPr lang="ro-RO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TERMEN: 31.05 2021</a:t>
            </a:r>
          </a:p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Depunerea lucrării metodico-științifice până cel târziu </a:t>
            </a:r>
            <a:r>
              <a:rPr lang="ro-RO" sz="2400">
                <a:latin typeface="Times New Roman" panose="02020603050405020304" pitchFamily="18" charset="0"/>
                <a:cs typeface="Times New Roman" panose="02020603050405020304" pitchFamily="18" charset="0"/>
              </a:rPr>
              <a:t>la data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31.08.2021</a:t>
            </a:r>
          </a:p>
          <a:p>
            <a:r>
              <a:rPr lang="ro-RO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Susținerea 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lucrării metodico-științifice și a IS în anul școlar 2021-2022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7248D5C-807A-4228-BCC6-A90B8C99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ro-RO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GRADUL DIDACTIC I  </a:t>
            </a:r>
            <a:br>
              <a:rPr lang="ro-RO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SERIA 2020-2022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44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Examenul pentru obținerea gradului didactic I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81300"/>
            <a:ext cx="8229600" cy="3240088"/>
          </a:xfrm>
        </p:spPr>
        <p:txBody>
          <a:bodyPr/>
          <a:lstStyle/>
          <a:p>
            <a:pPr algn="just" eaLnBrk="1" hangingPunct="1"/>
            <a:r>
              <a:rPr lang="ro-RO" sz="2800" b="1" u="sng" dirty="0">
                <a:latin typeface="Times New Roman" pitchFamily="18" charset="0"/>
                <a:cs typeface="Times New Roman" pitchFamily="18" charset="0"/>
              </a:rPr>
              <a:t>NOTĂ:</a:t>
            </a:r>
            <a:r>
              <a:rPr lang="ro-RO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/>
            <a:r>
              <a:rPr lang="ro-RO" sz="2800" dirty="0">
                <a:latin typeface="Times New Roman" pitchFamily="18" charset="0"/>
                <a:cs typeface="Times New Roman" pitchFamily="18" charset="0"/>
              </a:rPr>
              <a:t>La inspecţia specială </a:t>
            </a:r>
            <a:r>
              <a:rPr lang="ro-RO" sz="2800" u="sng" dirty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ro-RO" sz="2800" dirty="0">
                <a:latin typeface="Times New Roman" pitchFamily="18" charset="0"/>
                <a:cs typeface="Times New Roman" pitchFamily="18" charset="0"/>
              </a:rPr>
              <a:t> asista directorul unităţii şcolare/ responsabilul comisiei metodice din unitatea şcolară în care se desfăşoară inspecţia.</a:t>
            </a:r>
          </a:p>
          <a:p>
            <a:pPr lvl="1" algn="just" eaLnBrk="1" hangingPunct="1"/>
            <a:r>
              <a:rPr lang="ro-RO" sz="2800" dirty="0">
                <a:latin typeface="Times New Roman" pitchFamily="18" charset="0"/>
                <a:cs typeface="Times New Roman" pitchFamily="18" charset="0"/>
              </a:rPr>
              <a:t>Acesta </a:t>
            </a:r>
            <a:r>
              <a:rPr lang="ro-RO" sz="2800" u="sng" dirty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ro-RO" sz="2800" dirty="0">
                <a:latin typeface="Times New Roman" pitchFamily="18" charset="0"/>
                <a:cs typeface="Times New Roman" pitchFamily="18" charset="0"/>
              </a:rPr>
              <a:t> să facă observaţii şi aprecieri privind activităţile didactice asistate, dar </a:t>
            </a:r>
            <a:r>
              <a:rPr lang="ro-RO" sz="2800" b="1" u="sng" dirty="0">
                <a:latin typeface="Times New Roman" pitchFamily="18" charset="0"/>
                <a:cs typeface="Times New Roman" pitchFamily="18" charset="0"/>
              </a:rPr>
              <a:t>NU</a:t>
            </a:r>
            <a:r>
              <a:rPr lang="ro-RO" sz="2800" dirty="0">
                <a:latin typeface="Times New Roman" pitchFamily="18" charset="0"/>
                <a:cs typeface="Times New Roman" pitchFamily="18" charset="0"/>
              </a:rPr>
              <a:t> acordă notă.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864096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Examenul pentru obținerea gradului didactic I</a:t>
            </a:r>
            <a:b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Susţinerea lucrării metodico - ştiinţifice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76475"/>
            <a:ext cx="8229600" cy="438943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Are loc în aceeaşi zi cu inspecţia specială.</a:t>
            </a:r>
          </a:p>
          <a:p>
            <a:pPr algn="just" eaLnBrk="1" hangingPunct="1">
              <a:lnSpc>
                <a:spcPct val="80000"/>
              </a:lnSpc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Se desfăşoară în şedinţă publică organizată în cadrul comisiei metodice.</a:t>
            </a:r>
          </a:p>
          <a:p>
            <a:pPr algn="just" eaLnBrk="1" hangingPunct="1">
              <a:lnSpc>
                <a:spcPct val="80000"/>
              </a:lnSpc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Locul, data şi ora la care se organizează şedinţa publică de susţinere a lucrării metodico-ştiinţifice se anunţă în unitatea de învăţământ de către conducerea unităţii respective.</a:t>
            </a:r>
          </a:p>
          <a:p>
            <a:pPr eaLnBrk="1" hangingPunct="1">
              <a:lnSpc>
                <a:spcPct val="90000"/>
              </a:lnSpc>
            </a:pP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 minimă de promovare a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acestei probe este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(nouă)</a:t>
            </a:r>
            <a:endParaRPr lang="en-US" sz="24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o-RO" sz="4500"/>
              <a:t>Precizări metodologice legate de înscrierea la gradele didactice</a:t>
            </a:r>
            <a:endParaRPr lang="en-US" sz="450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8313" y="2468563"/>
            <a:ext cx="8229600" cy="4389437"/>
          </a:xfrm>
        </p:spPr>
        <p:txBody>
          <a:bodyPr/>
          <a:lstStyle/>
          <a:p>
            <a:pPr algn="just" eaLnBrk="1" hangingPunct="1"/>
            <a:r>
              <a:rPr lang="ro-RO" sz="2800" dirty="0">
                <a:latin typeface="Times New Roman" pitchFamily="18" charset="0"/>
                <a:cs typeface="Times New Roman" pitchFamily="18" charset="0"/>
              </a:rPr>
              <a:t>În situația in care candidatul obţine nota 10 la definitivat, se poate înscrie la gradul II cu un an mai devreme, respectiv depune dosarul după un an de la definitivat.</a:t>
            </a:r>
          </a:p>
          <a:p>
            <a:pPr algn="just" eaLnBrk="1" hangingPunct="1"/>
            <a:r>
              <a:rPr lang="ro-RO" sz="2800" dirty="0">
                <a:latin typeface="Times New Roman" pitchFamily="18" charset="0"/>
                <a:cs typeface="Times New Roman" pitchFamily="18" charset="0"/>
              </a:rPr>
              <a:t>În situația în care candidatul obţine nota 10 la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gradul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II</a:t>
            </a:r>
            <a:r>
              <a:rPr lang="ro-RO" sz="2800" dirty="0">
                <a:latin typeface="Times New Roman" pitchFamily="18" charset="0"/>
                <a:cs typeface="Times New Roman" pitchFamily="18" charset="0"/>
              </a:rPr>
              <a:t>, se poate înscrie la gradul I cu un an mai devreme, respectiv depune dosarul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dirty="0">
                <a:latin typeface="Times New Roman" pitchFamily="18" charset="0"/>
                <a:cs typeface="Times New Roman" pitchFamily="18" charset="0"/>
              </a:rPr>
              <a:t>în primul an după gradul II cu condiția efectuării IC1 înainte de depunerea dosarului – 1-15 octombrie (LEN Art.242)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AE68-77D6-4C52-9251-A734BE02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565" y="609600"/>
            <a:ext cx="6842721" cy="1320800"/>
          </a:xfrm>
        </p:spPr>
        <p:txBody>
          <a:bodyPr>
            <a:normAutofit/>
          </a:bodyPr>
          <a:lstStyle/>
          <a:p>
            <a:pPr algn="just"/>
            <a:r>
              <a:rPr lang="ro-RO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 prevederilor cuprinse la articolul 242, alin.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(4^1)</a:t>
            </a:r>
            <a:r>
              <a:rPr lang="ro-RO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din Legea educației naționale nr. 1/2011, cu modificările și completările ulterioare: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FC059-0717-433B-AC6D-08D98C1D1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575" y="1930400"/>
            <a:ext cx="7058745" cy="4772603"/>
          </a:xfrm>
        </p:spPr>
        <p:txBody>
          <a:bodyPr>
            <a:normAutofit/>
          </a:bodyPr>
          <a:lstStyle/>
          <a:p>
            <a:pPr algn="just"/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(4^1) 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situația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limitării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suspendării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realizarea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cărora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impune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prezența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fizică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beneficiarilor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primari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sistemului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unitățile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excepție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la </a:t>
            </a:r>
            <a:r>
              <a:rPr lang="en-US" sz="2000" b="0" i="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alin</a:t>
            </a:r>
            <a:r>
              <a:rPr lang="en-US" sz="2000" b="0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(4)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personalul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de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predare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care are o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vechime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catedră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puțin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ani de la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obținerea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definitivării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obține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gradul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II, cu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condiția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promovării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următoarelor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probe:</a:t>
            </a:r>
            <a:endParaRPr lang="ro-RO" sz="20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puțin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inspecții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care se pot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tehnologiei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internetului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sz="20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probă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scrisă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conține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didactica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specialității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elemente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pedagogie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psihologie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abordări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creativitate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elaborată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tematici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bibliografii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aprobate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Ministerul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Educației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Cercetării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651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C314-B98A-4ED6-AB9B-8DA3AD16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 prevederilor cuprinse la articolul 242, alin.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(5^1) </a:t>
            </a:r>
            <a:r>
              <a:rPr lang="ro-RO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din Legea educației naționale nr. 1/2011, cu modificările și completările ulterioare: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C72E0-C28D-485D-9C83-2B32384AC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(5^1) 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situația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limitării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suspendării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activităților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unitățile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obținerea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gradului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didactic I,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colocviul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admitere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inspecțiile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școlare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precum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susținerea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lucrării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metodico-științifice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pot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realiza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intermediul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tehnologiei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internetului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92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305800" cy="11430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dirty="0"/>
              <a:t>Vă mulțumim!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o-RO" sz="3200" dirty="0"/>
              <a:t>Examenul național de definitivare în învățământ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o-RO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Metodologia-cadru de organizare şi desfăşurare a examenului naţional pentru definitivare în învăţământul preuniversitar,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aprobat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</a:t>
            </a:r>
            <a:r>
              <a:rPr lang="ro-RO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OMEC</a:t>
            </a:r>
            <a:r>
              <a:rPr lang="ro-RO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nr. 5434/2020 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ro-RO" sz="1900" dirty="0">
                <a:latin typeface="Times New Roman" pitchFamily="18" charset="0"/>
                <a:cs typeface="Times New Roman" pitchFamily="18" charset="0"/>
              </a:rPr>
              <a:t>Art.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o-RO" sz="1900" dirty="0">
                <a:latin typeface="Times New Roman" pitchFamily="18" charset="0"/>
                <a:cs typeface="Times New Roman" pitchFamily="18" charset="0"/>
              </a:rPr>
              <a:t> și Art. 15 din OMEC </a:t>
            </a:r>
            <a:r>
              <a:rPr lang="ro-RO" sz="2000" b="1" u="sng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Nr. 5434/2020 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ro-RO" sz="2800" dirty="0"/>
              <a:t>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Structura examenului este următoarea: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   1. etapa I - eliminatorie: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   a) susţinerea a două inspecţii de specialitate;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   b) evaluarea portofoliului profesional;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   2. etapa a II-a - finală: o probă scrisă.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Fiecare inspecţie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specialitate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se efectuează la 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patru activităţi didactice 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şi este valabilă numai pentru anul şcolar în care a fost efectuată.</a:t>
            </a:r>
          </a:p>
          <a:p>
            <a:pPr marL="273050" lvl="1" indent="-273050">
              <a:lnSpc>
                <a:spcPct val="114000"/>
              </a:lnSpc>
              <a:buClr>
                <a:srgbClr val="0BD0D9"/>
              </a:buClr>
              <a:buSzPct val="95000"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Inspecţia specială este efectuată de o comisie formată din: </a:t>
            </a:r>
          </a:p>
          <a:p>
            <a:pPr marL="547688" lvl="4" indent="0">
              <a:lnSpc>
                <a:spcPct val="114000"/>
              </a:lnSpc>
              <a:buSzPct val="95000"/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1. Inspector de specialitate / metodist, având cel puţin  gradul didactic II şi specializarea candidatului.</a:t>
            </a:r>
          </a:p>
          <a:p>
            <a:pPr marL="547688" lvl="4" indent="0">
              <a:lnSpc>
                <a:spcPct val="114000"/>
              </a:lnSpc>
              <a:buSzPct val="95000"/>
              <a:buNone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2. Directorul / directorul adjunct al unităţii de învăţământ.</a:t>
            </a:r>
          </a:p>
          <a:p>
            <a:pPr algn="just" eaLnBrk="1" hangingPunct="1">
              <a:lnSpc>
                <a:spcPct val="80000"/>
              </a:lnSpc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o-RO" sz="3200" dirty="0"/>
              <a:t>Examenul național de definitivare în învățământ</a:t>
            </a:r>
            <a:endParaRPr lang="en-US" sz="32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911825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ro-RO" sz="1800" dirty="0">
                <a:latin typeface="Times New Roman" pitchFamily="18" charset="0"/>
                <a:cs typeface="Times New Roman" pitchFamily="18" charset="0"/>
              </a:rPr>
              <a:t>Art. 15 din OMEC </a:t>
            </a:r>
            <a:r>
              <a:rPr lang="ro-RO" sz="1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Nr. 5434/2020 </a:t>
            </a:r>
            <a:r>
              <a:rPr lang="ro-RO" sz="1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algn="just" eaLnBrk="1" hangingPunct="1"/>
            <a:r>
              <a:rPr lang="ro-RO" sz="1800" dirty="0">
                <a:latin typeface="Times New Roman" pitchFamily="18" charset="0"/>
                <a:cs typeface="Times New Roman" pitchFamily="18" charset="0"/>
              </a:rPr>
              <a:t>Inspecţiile se notează cu note de la 10 la 1 de către fiecare membru din comisie în baza fişelor de evaluare a activităţii didactice, prevăzute în </a:t>
            </a:r>
            <a:r>
              <a:rPr lang="ro-RO" sz="18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anexa nr. 2</a:t>
            </a:r>
            <a:endParaRPr lang="ro-RO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r>
              <a:rPr lang="ro-RO" sz="1800" dirty="0">
                <a:latin typeface="Times New Roman" pitchFamily="18" charset="0"/>
                <a:cs typeface="Times New Roman" pitchFamily="18" charset="0"/>
              </a:rPr>
              <a:t>Notele obţinute la inspecţiile de specialitate şi nota finală, calculată ca medie aritmetică a acestora cu două zecimale exacte fără rotunjire, se trec în procesul-verbal pentru inspecţia de specialitate, prevăzut în </a:t>
            </a:r>
            <a:r>
              <a:rPr lang="ro-RO" sz="18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anexa nr. 3</a:t>
            </a:r>
            <a:r>
              <a:rPr lang="ro-RO" sz="1800" dirty="0">
                <a:latin typeface="Times New Roman" pitchFamily="18" charset="0"/>
                <a:cs typeface="Times New Roman" pitchFamily="18" charset="0"/>
              </a:rPr>
              <a:t>, se semnează de către membrii comisiei care efectuează inspecţia şi se consemnează în registrul de inspecţii al unităţii de învăţământ. </a:t>
            </a:r>
          </a:p>
          <a:p>
            <a:pPr lvl="1" algn="just" eaLnBrk="1" hangingPunct="1"/>
            <a:r>
              <a:rPr lang="ro-RO" sz="1800" dirty="0">
                <a:latin typeface="Times New Roman" pitchFamily="18" charset="0"/>
                <a:cs typeface="Times New Roman" pitchFamily="18" charset="0"/>
              </a:rPr>
              <a:t>Evaluarea portofoliului profesional personal este realizată conform grilei de evaluare prevăzute în </a:t>
            </a:r>
            <a:r>
              <a:rPr lang="ro-RO" sz="18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anexa nr. 4</a:t>
            </a:r>
            <a:r>
              <a:rPr lang="ro-RO" sz="1800" dirty="0">
                <a:latin typeface="Times New Roman" pitchFamily="18" charset="0"/>
                <a:cs typeface="Times New Roman" pitchFamily="18" charset="0"/>
              </a:rPr>
              <a:t>, în ziua în care este efectuată cea de-a doua inspecţie de specialitate, de către comisia constituită în baza prevederilor art. 15 alin. (6).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o-RO" sz="1800" dirty="0">
                <a:latin typeface="Times New Roman" pitchFamily="18" charset="0"/>
                <a:cs typeface="Times New Roman" pitchFamily="18" charset="0"/>
              </a:rPr>
              <a:t>Art. 18 din OMEC </a:t>
            </a:r>
            <a:r>
              <a:rPr lang="ro-RO" sz="1800" b="1" u="sng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Nr. 5434/2020 </a:t>
            </a:r>
            <a:r>
              <a:rPr lang="ro-RO" sz="1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/>
            <a:r>
              <a:rPr lang="ro-RO" sz="1800" dirty="0">
                <a:latin typeface="Times New Roman" pitchFamily="18" charset="0"/>
                <a:cs typeface="Times New Roman" pitchFamily="18" charset="0"/>
              </a:rPr>
              <a:t>Media aritmetică a notelor finale la inspecţii şi portofoliu să fie minimum 8, dar nu mai puţin de 7 la fiecare dintre probele respective;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r>
              <a:rPr lang="ro-RO" sz="1800" dirty="0">
                <a:latin typeface="Times New Roman" pitchFamily="18" charset="0"/>
                <a:cs typeface="Times New Roman" pitchFamily="18" charset="0"/>
              </a:rPr>
              <a:t>Inspecţiile se efectuează până la data de 3 iunie 2022.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862138"/>
          </a:xfrm>
        </p:spPr>
        <p:txBody>
          <a:bodyPr/>
          <a:lstStyle/>
          <a:p>
            <a:pPr algn="ctr" eaLnBrk="1" hangingPunct="1"/>
            <a:r>
              <a:rPr lang="ro-RO" sz="3600" dirty="0"/>
              <a:t>Act normativ pentru examenul </a:t>
            </a:r>
            <a:r>
              <a:rPr lang="en-US" sz="3600" dirty="0"/>
              <a:t>de </a:t>
            </a:r>
            <a:r>
              <a:rPr lang="ro-RO" sz="3600" dirty="0"/>
              <a:t>obținere</a:t>
            </a:r>
            <a:r>
              <a:rPr lang="en-US" sz="3600" dirty="0"/>
              <a:t> </a:t>
            </a:r>
            <a:r>
              <a:rPr lang="ro-RO" sz="3600" dirty="0"/>
              <a:t>a gradului didactic II şi </a:t>
            </a:r>
            <a:r>
              <a:rPr lang="en-US" sz="3600" dirty="0"/>
              <a:t>a </a:t>
            </a:r>
            <a:r>
              <a:rPr lang="ro-RO" sz="3600" dirty="0"/>
              <a:t>gradului didactic I</a:t>
            </a:r>
            <a:endParaRPr lang="en-US" sz="3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3068638"/>
            <a:ext cx="8229600" cy="3294062"/>
          </a:xfrm>
        </p:spPr>
        <p:txBody>
          <a:bodyPr>
            <a:normAutofit/>
          </a:bodyPr>
          <a:lstStyle/>
          <a:p>
            <a:pPr eaLnBrk="1" hangingPunct="1"/>
            <a:r>
              <a:rPr lang="ro-RO" sz="2800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OMECTS nr. 5561/2011</a:t>
            </a:r>
            <a:r>
              <a:rPr lang="ro-RO" sz="28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</a:t>
            </a:r>
            <a:r>
              <a:rPr lang="ro-RO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it-IT" sz="2800" i="1" dirty="0">
                <a:latin typeface="Times New Roman" pitchFamily="18" charset="0"/>
                <a:cs typeface="Times New Roman" pitchFamily="18" charset="0"/>
              </a:rPr>
              <a:t>Metodologi</a:t>
            </a:r>
            <a:r>
              <a:rPr lang="ro-RO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t-IT" sz="2800" i="1" dirty="0">
                <a:latin typeface="Times New Roman" pitchFamily="18" charset="0"/>
                <a:cs typeface="Times New Roman" pitchFamily="18" charset="0"/>
              </a:rPr>
              <a:t> privind formarea continu</a:t>
            </a:r>
            <a:r>
              <a:rPr lang="ro-RO" sz="2800" i="1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it-IT" sz="2800" i="1" dirty="0">
                <a:latin typeface="Times New Roman" pitchFamily="18" charset="0"/>
                <a:cs typeface="Times New Roman" pitchFamily="18" charset="0"/>
              </a:rPr>
              <a:t> a personalului din</a:t>
            </a:r>
            <a:r>
              <a:rPr lang="ro-RO" sz="2800" i="1" dirty="0">
                <a:latin typeface="Times New Roman" pitchFamily="18" charset="0"/>
                <a:cs typeface="Times New Roman" pitchFamily="18" charset="0"/>
              </a:rPr>
              <a:t> învățământul preuniversitar, cu modificările și completările ulterioare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8CDF7-0022-4B76-ABB0-235DC1DF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Evoluţia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cariera</a:t>
            </a:r>
            <a:r>
              <a:rPr lang="en-US" dirty="0"/>
              <a:t> </a:t>
            </a:r>
            <a:r>
              <a:rPr lang="en-US" dirty="0" err="1"/>
              <a:t>didactică</a:t>
            </a:r>
            <a:br>
              <a:rPr lang="ro-RO" dirty="0"/>
            </a:br>
            <a:r>
              <a:rPr lang="en-US" dirty="0" err="1"/>
              <a:t>Acordarea</a:t>
            </a:r>
            <a:r>
              <a:rPr lang="en-US" dirty="0"/>
              <a:t> </a:t>
            </a:r>
            <a:r>
              <a:rPr lang="en-US" dirty="0" err="1"/>
              <a:t>gradului</a:t>
            </a:r>
            <a:r>
              <a:rPr lang="en-US" dirty="0"/>
              <a:t> didactic II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2F0CA-E39B-45A4-A6A1-6369541F8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Acordarea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gradului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didactic II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semnifică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dobândirea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didactic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plus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profesionalizare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confirmat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rezultatele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obţinute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probe special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concepute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evidenţă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valoarea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adăugată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achiziţionată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intervalul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parcurs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obţinerea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definitivării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787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7130753" cy="1320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Examenul pentru obținerea gradului didactic II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ro-RO" dirty="0">
                <a:latin typeface="Times New Roman" pitchFamily="18" charset="0"/>
                <a:cs typeface="Times New Roman" pitchFamily="18" charset="0"/>
              </a:rPr>
              <a:t>Se efectuează :</a:t>
            </a:r>
          </a:p>
          <a:p>
            <a:pPr lvl="1" eaLnBrk="1" hangingPunct="1">
              <a:lnSpc>
                <a:spcPct val="90000"/>
              </a:lnSpc>
            </a:pP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2 inspecţii curente.</a:t>
            </a:r>
          </a:p>
          <a:p>
            <a:pPr lvl="1" eaLnBrk="1" hangingPunct="1">
              <a:lnSpc>
                <a:spcPct val="90000"/>
              </a:lnSpc>
            </a:pP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1 inspecţie specială.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IC1 – cu un an înainte de depunerea dosarului (valabilă 4 ani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activitate</a:t>
            </a: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IC2 – în anul şcolar când s-a depus dosarul (valabilă 4 ani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activitate</a:t>
            </a: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IS – în anul în care se susţine examenul (valabilă 1 an).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ro-RO" sz="2600" u="sng" dirty="0">
                <a:latin typeface="Times New Roman" pitchFamily="18" charset="0"/>
                <a:cs typeface="Times New Roman" pitchFamily="18" charset="0"/>
              </a:rPr>
              <a:t>Notă:</a:t>
            </a: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 În perioada CIC / Concediu fără plată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studiu</a:t>
            </a: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 </a:t>
            </a:r>
            <a:r>
              <a:rPr lang="ro-RO" sz="2600" dirty="0">
                <a:latin typeface="Times New Roman" pitchFamily="18" charset="0"/>
                <a:cs typeface="Times New Roman" pitchFamily="18" charset="0"/>
              </a:rPr>
              <a:t>pot fi  efectuate inspecţii.</a:t>
            </a:r>
            <a:endParaRPr lang="en-US" sz="2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1F69C-2875-41CE-874F-466985AAE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4198"/>
            <a:ext cx="7560840" cy="1320800"/>
          </a:xfrm>
        </p:spPr>
        <p:txBody>
          <a:bodyPr/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GRADUL DIDACTIC II  </a:t>
            </a:r>
            <a:b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SESIUNEA 2022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94C92-D00E-48BB-9474-212695213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7560840" cy="49166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CONDIȚII DE ÎNSCRIERE</a:t>
            </a:r>
          </a:p>
          <a:p>
            <a:pPr algn="just"/>
            <a:r>
              <a:rPr 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Vechime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efectivă la catedră la data de 31.08.2022 – </a:t>
            </a:r>
            <a:r>
              <a:rPr 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(3)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obținerea definitivării în învățământ.</a:t>
            </a:r>
          </a:p>
          <a:p>
            <a:pPr algn="just"/>
            <a:r>
              <a:rPr 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Calificativul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 puțin </a:t>
            </a:r>
            <a:r>
              <a:rPr 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BINE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evaluările anuale și la inspecțiile școlare din ultimii 2 ani școlari de activitate premergători înscrierii.</a:t>
            </a:r>
          </a:p>
          <a:p>
            <a:pPr algn="just"/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Promovarea primei inspecții curente efectuate în anul școlar 2019-2020 sau în anul școlar curent, cu cel puțin calificativul </a:t>
            </a:r>
            <a:r>
              <a:rPr 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BINE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o-RO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Recomandarea Consiliului profesoral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unității de învățământ în care este încadrat sau/și în care și-a desfășurat activitatea în ultimii 2 ani școlari de activitate premergători înscrierii.</a:t>
            </a:r>
          </a:p>
          <a:p>
            <a:pPr algn="just"/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ACTIVITĂȚI</a:t>
            </a:r>
          </a:p>
          <a:p>
            <a:pPr algn="just"/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Susținerea IC1 – 2019-2020 (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 cei care nu au susținut IC 1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anul școlar 2019-2020 datorită pandemiei SARS CoV 2- </a:t>
            </a:r>
            <a:r>
              <a:rPr 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Termen: 20.11.2020)</a:t>
            </a:r>
          </a:p>
          <a:p>
            <a:pPr algn="just"/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Depunerea dosarului </a:t>
            </a:r>
            <a:r>
              <a:rPr lang="ro-RO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înscriere </a:t>
            </a:r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Termen: 27.11.2020</a:t>
            </a:r>
          </a:p>
          <a:p>
            <a:pPr algn="just"/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Susținerea IC2 – Termen</a:t>
            </a:r>
            <a:r>
              <a:rPr 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31.05.2021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inerea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în anul școlar 2021/2022</a:t>
            </a:r>
          </a:p>
          <a:p>
            <a:endParaRPr lang="ro-RO" b="1" dirty="0">
              <a:solidFill>
                <a:schemeClr val="tx1"/>
              </a:solidFill>
            </a:endParaRPr>
          </a:p>
          <a:p>
            <a:endParaRPr lang="ro-RO" dirty="0">
              <a:solidFill>
                <a:schemeClr val="tx1"/>
              </a:solidFill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794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Examenul pentru obținerea gradului didactic II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492896"/>
            <a:ext cx="8229600" cy="3832225"/>
          </a:xfrm>
        </p:spPr>
        <p:txBody>
          <a:bodyPr/>
          <a:lstStyle/>
          <a:p>
            <a:pPr algn="just" eaLnBrk="1" hangingPunct="1"/>
            <a:r>
              <a:rPr lang="ro-RO" sz="2400" b="1" u="sng" dirty="0">
                <a:latin typeface="Times New Roman" pitchFamily="18" charset="0"/>
                <a:cs typeface="Times New Roman" pitchFamily="18" charset="0"/>
              </a:rPr>
              <a:t>NOTĂ: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/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La inspecţia specială </a:t>
            </a:r>
            <a:r>
              <a:rPr lang="ro-RO" sz="2400" u="sng" dirty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 asista directorul unităţii şcolare / responsabilul comisiei metodice din unitatea şcolară în care se desfăşoară inspecţia.</a:t>
            </a:r>
          </a:p>
          <a:p>
            <a:pPr lvl="1" algn="just" eaLnBrk="1" hangingPunct="1"/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Acesta </a:t>
            </a:r>
            <a:r>
              <a:rPr lang="ro-RO" sz="2400" u="sng" dirty="0">
                <a:latin typeface="Times New Roman" pitchFamily="18" charset="0"/>
                <a:cs typeface="Times New Roman" pitchFamily="18" charset="0"/>
              </a:rPr>
              <a:t>poate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 să facă observaţii şi aprecieri privind activităţile didactice asistate, dar </a:t>
            </a:r>
            <a:r>
              <a:rPr lang="ro-RO" sz="2400" b="1" u="sng" dirty="0">
                <a:latin typeface="Times New Roman" pitchFamily="18" charset="0"/>
                <a:cs typeface="Times New Roman" pitchFamily="18" charset="0"/>
              </a:rPr>
              <a:t>NU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 acordă notă. </a:t>
            </a:r>
          </a:p>
          <a:p>
            <a:pPr lvl="4" algn="just" eaLnBrk="1" hangingPunct="1"/>
            <a:endParaRPr lang="en-US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A0A7C-8092-4FC1-8896-809BEAA7B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Acordarea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gradului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didactic 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semnifică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dobândirea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către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didactic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înalt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maturitate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expertiză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recomandă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pe un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furnizor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educaţional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şcolar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0DA747-F8D6-4F77-AE73-93596D3F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6348413" cy="1320800"/>
          </a:xfrm>
        </p:spPr>
        <p:txBody>
          <a:bodyPr/>
          <a:lstStyle/>
          <a:p>
            <a:r>
              <a:rPr lang="en-US" dirty="0" err="1"/>
              <a:t>Evoluţia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cariera</a:t>
            </a:r>
            <a:r>
              <a:rPr lang="en-US" dirty="0"/>
              <a:t> </a:t>
            </a:r>
            <a:r>
              <a:rPr lang="en-US" dirty="0" err="1"/>
              <a:t>didactică</a:t>
            </a:r>
            <a:br>
              <a:rPr lang="ro-RO" dirty="0"/>
            </a:br>
            <a:r>
              <a:rPr lang="en-US" dirty="0" err="1"/>
              <a:t>Acordarea</a:t>
            </a:r>
            <a:r>
              <a:rPr lang="en-US" dirty="0"/>
              <a:t> </a:t>
            </a:r>
            <a:r>
              <a:rPr lang="en-US" dirty="0" err="1"/>
              <a:t>gradului</a:t>
            </a:r>
            <a:r>
              <a:rPr lang="en-US" dirty="0"/>
              <a:t> didactic I </a:t>
            </a:r>
          </a:p>
        </p:txBody>
      </p:sp>
    </p:spTree>
    <p:extLst>
      <p:ext uri="{BB962C8B-B14F-4D97-AF65-F5344CB8AC3E}">
        <p14:creationId xmlns:p14="http://schemas.microsoft.com/office/powerpoint/2010/main" val="4880390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1368</TotalTime>
  <Words>1364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Facet</vt:lpstr>
      <vt:lpstr>  PREVEDERI LEGISLATIVE ȘI METODOLOGICE REFERITOARE LA FORMAREA CONTINUĂ/PERFECȚIONAREA PRIN GRADE DIDACTICE </vt:lpstr>
      <vt:lpstr>Examenul național de definitivare în învățământ  </vt:lpstr>
      <vt:lpstr>Examenul național de definitivare în învățământ</vt:lpstr>
      <vt:lpstr>Act normativ pentru examenul de obținere a gradului didactic II şi a gradului didactic I</vt:lpstr>
      <vt:lpstr>Evoluţia în cariera didactică Acordarea gradului didactic II </vt:lpstr>
      <vt:lpstr>Examenul pentru obținerea gradului didactic II</vt:lpstr>
      <vt:lpstr>GRADUL DIDACTIC II   SESIUNEA 2022</vt:lpstr>
      <vt:lpstr>Examenul pentru obținerea gradului didactic II</vt:lpstr>
      <vt:lpstr>Evoluţia în cariera didactică Acordarea gradului didactic I </vt:lpstr>
      <vt:lpstr>Examenul pentru obținerea gradului didactic I</vt:lpstr>
      <vt:lpstr>GRADUL DIDACTIC I   SERIA 2020-2022</vt:lpstr>
      <vt:lpstr>Examenul pentru obținerea gradului didactic I</vt:lpstr>
      <vt:lpstr>Examenul pentru obținerea gradului didactic I Susţinerea lucrării metodico - ştiinţifice</vt:lpstr>
      <vt:lpstr>Precizări metodologice legate de înscrierea la gradele didactice</vt:lpstr>
      <vt:lpstr>Conform prevederilor cuprinse la articolul 242, alin. (4^1), din Legea educației naționale nr. 1/2011, cu modificările și completările ulterioare:</vt:lpstr>
      <vt:lpstr>Conform prevederilor cuprinse la articolul 242, alin. (5^1) , din Legea educației naționale nr. 1/2011, cu modificările și completările ulterioare:</vt:lpstr>
      <vt:lpstr>Vă mulțumim!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CORPUL METODIŞTILOR AI ISJ MARAMUREŞ</dc:title>
  <dc:creator>pc</dc:creator>
  <cp:lastModifiedBy>Kadar</cp:lastModifiedBy>
  <cp:revision>162</cp:revision>
  <cp:lastPrinted>2019-10-01T07:35:18Z</cp:lastPrinted>
  <dcterms:created xsi:type="dcterms:W3CDTF">2013-01-15T07:04:06Z</dcterms:created>
  <dcterms:modified xsi:type="dcterms:W3CDTF">2021-10-27T11:42:33Z</dcterms:modified>
</cp:coreProperties>
</file>