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handoutMasterIdLst>
    <p:handoutMasterId r:id="rId20"/>
  </p:handoutMasterIdLst>
  <p:sldIdLst>
    <p:sldId id="256" r:id="rId2"/>
    <p:sldId id="302" r:id="rId3"/>
    <p:sldId id="304" r:id="rId4"/>
    <p:sldId id="258" r:id="rId5"/>
    <p:sldId id="303" r:id="rId6"/>
    <p:sldId id="259" r:id="rId7"/>
    <p:sldId id="308" r:id="rId8"/>
    <p:sldId id="265" r:id="rId9"/>
    <p:sldId id="298" r:id="rId10"/>
    <p:sldId id="261" r:id="rId11"/>
    <p:sldId id="289" r:id="rId12"/>
    <p:sldId id="299" r:id="rId13"/>
    <p:sldId id="267" r:id="rId14"/>
    <p:sldId id="270" r:id="rId15"/>
    <p:sldId id="306" r:id="rId16"/>
    <p:sldId id="307" r:id="rId17"/>
    <p:sldId id="305" r:id="rId18"/>
    <p:sldId id="281" r:id="rId19"/>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1" y="0"/>
            <a:ext cx="3013763" cy="465455"/>
          </a:xfrm>
          <a:prstGeom prst="rect">
            <a:avLst/>
          </a:prstGeom>
        </p:spPr>
        <p:txBody>
          <a:bodyPr vert="horz" lIns="92930" tIns="46465" rIns="92930" bIns="46465" rtlCol="0"/>
          <a:lstStyle>
            <a:lvl1pPr algn="l">
              <a:defRPr sz="1200"/>
            </a:lvl1pPr>
          </a:lstStyle>
          <a:p>
            <a:endParaRPr lang="en-US"/>
          </a:p>
        </p:txBody>
      </p:sp>
      <p:sp>
        <p:nvSpPr>
          <p:cNvPr id="3" name="Substituent dată 2"/>
          <p:cNvSpPr>
            <a:spLocks noGrp="1"/>
          </p:cNvSpPr>
          <p:nvPr>
            <p:ph type="dt" sz="quarter" idx="1"/>
          </p:nvPr>
        </p:nvSpPr>
        <p:spPr>
          <a:xfrm>
            <a:off x="3939467" y="0"/>
            <a:ext cx="3013763" cy="465455"/>
          </a:xfrm>
          <a:prstGeom prst="rect">
            <a:avLst/>
          </a:prstGeom>
        </p:spPr>
        <p:txBody>
          <a:bodyPr vert="horz" lIns="92930" tIns="46465" rIns="92930" bIns="46465" rtlCol="0"/>
          <a:lstStyle>
            <a:lvl1pPr algn="r">
              <a:defRPr sz="1200"/>
            </a:lvl1pPr>
          </a:lstStyle>
          <a:p>
            <a:fld id="{5E554F53-6757-449B-9C33-FD7BC2040735}" type="datetimeFigureOut">
              <a:rPr lang="en-US" smtClean="0"/>
              <a:pPr/>
              <a:t>10/20/2022</a:t>
            </a:fld>
            <a:endParaRPr lang="en-US"/>
          </a:p>
        </p:txBody>
      </p:sp>
      <p:sp>
        <p:nvSpPr>
          <p:cNvPr id="4" name="Substituent subsol 3"/>
          <p:cNvSpPr>
            <a:spLocks noGrp="1"/>
          </p:cNvSpPr>
          <p:nvPr>
            <p:ph type="ftr" sz="quarter" idx="2"/>
          </p:nvPr>
        </p:nvSpPr>
        <p:spPr>
          <a:xfrm>
            <a:off x="1"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ubstituent număr diapozitiv 4"/>
          <p:cNvSpPr>
            <a:spLocks noGrp="1"/>
          </p:cNvSpPr>
          <p:nvPr>
            <p:ph type="sldNum" sz="quarter" idx="3"/>
          </p:nvPr>
        </p:nvSpPr>
        <p:spPr>
          <a:xfrm>
            <a:off x="3939467" y="8842029"/>
            <a:ext cx="3013763" cy="465455"/>
          </a:xfrm>
          <a:prstGeom prst="rect">
            <a:avLst/>
          </a:prstGeom>
        </p:spPr>
        <p:txBody>
          <a:bodyPr vert="horz" lIns="92930" tIns="46465" rIns="92930" bIns="46465" rtlCol="0" anchor="b"/>
          <a:lstStyle>
            <a:lvl1pPr algn="r">
              <a:defRPr sz="1200"/>
            </a:lvl1pPr>
          </a:lstStyle>
          <a:p>
            <a:fld id="{92D96993-BC62-41B2-92F8-F67238754626}" type="slidenum">
              <a:rPr lang="en-US" smtClean="0"/>
              <a:pPr/>
              <a:t>‹#›</a:t>
            </a:fld>
            <a:endParaRPr lang="en-US"/>
          </a:p>
        </p:txBody>
      </p:sp>
    </p:spTree>
    <p:extLst>
      <p:ext uri="{BB962C8B-B14F-4D97-AF65-F5344CB8AC3E}">
        <p14:creationId xmlns:p14="http://schemas.microsoft.com/office/powerpoint/2010/main" val="5552820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6AFEBE-E125-4007-9B88-252F1A428A3F}" type="slidenum">
              <a:rPr lang="en-US" smtClean="0"/>
              <a:pPr>
                <a:defRPr/>
              </a:pPr>
              <a:t>‹#›</a:t>
            </a:fld>
            <a:endParaRPr lang="en-US"/>
          </a:p>
        </p:txBody>
      </p:sp>
    </p:spTree>
    <p:extLst>
      <p:ext uri="{BB962C8B-B14F-4D97-AF65-F5344CB8AC3E}">
        <p14:creationId xmlns:p14="http://schemas.microsoft.com/office/powerpoint/2010/main" val="223747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268133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1654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2966392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557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3231512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8C0BFB-F04D-4FA1-8071-F4D7357C040F}" type="slidenum">
              <a:rPr lang="en-US" smtClean="0"/>
              <a:pPr>
                <a:defRPr/>
              </a:pPr>
              <a:t>‹#›</a:t>
            </a:fld>
            <a:endParaRPr lang="en-US"/>
          </a:p>
        </p:txBody>
      </p:sp>
    </p:spTree>
    <p:extLst>
      <p:ext uri="{BB962C8B-B14F-4D97-AF65-F5344CB8AC3E}">
        <p14:creationId xmlns:p14="http://schemas.microsoft.com/office/powerpoint/2010/main" val="3929794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7E1433-E806-41A4-B37F-C616A336BDC9}" type="slidenum">
              <a:rPr lang="en-US" smtClean="0"/>
              <a:pPr>
                <a:defRPr/>
              </a:pPr>
              <a:t>‹#›</a:t>
            </a:fld>
            <a:endParaRPr lang="en-US"/>
          </a:p>
        </p:txBody>
      </p:sp>
    </p:spTree>
    <p:extLst>
      <p:ext uri="{BB962C8B-B14F-4D97-AF65-F5344CB8AC3E}">
        <p14:creationId xmlns:p14="http://schemas.microsoft.com/office/powerpoint/2010/main" val="417697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430FD1-20C3-4FFE-9CE8-3BEDD67E6DA7}" type="slidenum">
              <a:rPr lang="en-US" smtClean="0"/>
              <a:pPr>
                <a:defRPr/>
              </a:pPr>
              <a:t>‹#›</a:t>
            </a:fld>
            <a:endParaRPr lang="en-US"/>
          </a:p>
        </p:txBody>
      </p:sp>
    </p:spTree>
    <p:extLst>
      <p:ext uri="{BB962C8B-B14F-4D97-AF65-F5344CB8AC3E}">
        <p14:creationId xmlns:p14="http://schemas.microsoft.com/office/powerpoint/2010/main" val="303948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8D4A82-FDC9-448B-8D2D-1140D66BFC40}" type="slidenum">
              <a:rPr lang="en-US" smtClean="0"/>
              <a:pPr>
                <a:defRPr/>
              </a:pPr>
              <a:t>‹#›</a:t>
            </a:fld>
            <a:endParaRPr lang="en-US"/>
          </a:p>
        </p:txBody>
      </p:sp>
    </p:spTree>
    <p:extLst>
      <p:ext uri="{BB962C8B-B14F-4D97-AF65-F5344CB8AC3E}">
        <p14:creationId xmlns:p14="http://schemas.microsoft.com/office/powerpoint/2010/main" val="280410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5F28DB-F25B-4582-B7EB-A392D54CDB20}" type="slidenum">
              <a:rPr lang="en-US" smtClean="0"/>
              <a:pPr>
                <a:defRPr/>
              </a:pPr>
              <a:t>‹#›</a:t>
            </a:fld>
            <a:endParaRPr lang="en-US"/>
          </a:p>
        </p:txBody>
      </p:sp>
    </p:spTree>
    <p:extLst>
      <p:ext uri="{BB962C8B-B14F-4D97-AF65-F5344CB8AC3E}">
        <p14:creationId xmlns:p14="http://schemas.microsoft.com/office/powerpoint/2010/main" val="348251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037C806-CC71-4E20-85E4-5ADA68EFE74A}" type="slidenum">
              <a:rPr lang="en-US" smtClean="0"/>
              <a:pPr>
                <a:defRPr/>
              </a:pPr>
              <a:t>‹#›</a:t>
            </a:fld>
            <a:endParaRPr lang="en-US"/>
          </a:p>
        </p:txBody>
      </p:sp>
    </p:spTree>
    <p:extLst>
      <p:ext uri="{BB962C8B-B14F-4D97-AF65-F5344CB8AC3E}">
        <p14:creationId xmlns:p14="http://schemas.microsoft.com/office/powerpoint/2010/main" val="277409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1084D12-6297-4250-AF96-84BFEC53E6A6}" type="slidenum">
              <a:rPr lang="en-US" smtClean="0"/>
              <a:pPr>
                <a:defRPr/>
              </a:pPr>
              <a:t>‹#›</a:t>
            </a:fld>
            <a:endParaRPr lang="en-US"/>
          </a:p>
        </p:txBody>
      </p:sp>
    </p:spTree>
    <p:extLst>
      <p:ext uri="{BB962C8B-B14F-4D97-AF65-F5344CB8AC3E}">
        <p14:creationId xmlns:p14="http://schemas.microsoft.com/office/powerpoint/2010/main" val="110263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CDAAF66-63F1-4F53-9B20-4A9A61ED7DCC}" type="slidenum">
              <a:rPr lang="en-US" smtClean="0"/>
              <a:pPr>
                <a:defRPr/>
              </a:pPr>
              <a:t>‹#›</a:t>
            </a:fld>
            <a:endParaRPr lang="en-US"/>
          </a:p>
        </p:txBody>
      </p:sp>
    </p:spTree>
    <p:extLst>
      <p:ext uri="{BB962C8B-B14F-4D97-AF65-F5344CB8AC3E}">
        <p14:creationId xmlns:p14="http://schemas.microsoft.com/office/powerpoint/2010/main" val="265046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94C76FD-1355-44C5-AFDE-753E96001DC1}" type="slidenum">
              <a:rPr lang="en-US" smtClean="0"/>
              <a:pPr>
                <a:defRPr/>
              </a:pPr>
              <a:t>‹#›</a:t>
            </a:fld>
            <a:endParaRPr lang="en-US"/>
          </a:p>
        </p:txBody>
      </p:sp>
    </p:spTree>
    <p:extLst>
      <p:ext uri="{BB962C8B-B14F-4D97-AF65-F5344CB8AC3E}">
        <p14:creationId xmlns:p14="http://schemas.microsoft.com/office/powerpoint/2010/main" val="222846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56EF85-CF27-44FF-8FF1-F4279D8AC0CF}" type="slidenum">
              <a:rPr lang="en-US" smtClean="0"/>
              <a:pPr>
                <a:defRPr/>
              </a:pPr>
              <a:t>‹#›</a:t>
            </a:fld>
            <a:endParaRPr lang="en-US"/>
          </a:p>
        </p:txBody>
      </p:sp>
    </p:spTree>
    <p:extLst>
      <p:ext uri="{BB962C8B-B14F-4D97-AF65-F5344CB8AC3E}">
        <p14:creationId xmlns:p14="http://schemas.microsoft.com/office/powerpoint/2010/main" val="402969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1736109828"/>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4" r:id="rId13"/>
    <p:sldLayoutId id="2147483985" r:id="rId14"/>
    <p:sldLayoutId id="2147483986" r:id="rId15"/>
    <p:sldLayoutId id="21474839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11-anexe-metodol-definitivat-2019.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212976"/>
            <a:ext cx="7772400" cy="1397713"/>
          </a:xfrm>
          <a:ln>
            <a:miter lim="800000"/>
            <a:headEnd/>
            <a:tailEnd/>
          </a:ln>
        </p:spPr>
        <p:txBody>
          <a:bodyPr/>
          <a:lstStyle/>
          <a:p>
            <a:pPr algn="ctr">
              <a:defRPr/>
            </a:pPr>
            <a:br>
              <a:rPr lang="ro-RO" sz="4200" dirty="0">
                <a:latin typeface="Times New Roman" pitchFamily="18" charset="0"/>
                <a:cs typeface="Times New Roman" pitchFamily="18" charset="0"/>
              </a:rPr>
            </a:br>
            <a:r>
              <a:rPr lang="ro-RO" sz="4400" b="1" dirty="0">
                <a:solidFill>
                  <a:schemeClr val="accent2">
                    <a:lumMod val="75000"/>
                  </a:schemeClr>
                </a:solidFill>
              </a:rPr>
              <a:t> </a:t>
            </a:r>
            <a:r>
              <a:rPr lang="ro-RO" sz="2400" b="1" dirty="0">
                <a:solidFill>
                  <a:schemeClr val="tx1"/>
                </a:solidFill>
              </a:rPr>
              <a:t>PREVEDERI LEGISLATIVE ȘI METODOLOGICE REFERITOARE LA FORMAREA CONTINUĂ/PERFECȚIONAREA PRIN GRADE DIDACTICE</a:t>
            </a:r>
            <a:br>
              <a:rPr lang="ro-RO" sz="4400" b="1" dirty="0">
                <a:solidFill>
                  <a:schemeClr val="accent2">
                    <a:lumMod val="75000"/>
                  </a:schemeClr>
                </a:solidFill>
              </a:rPr>
            </a:br>
            <a:endParaRPr lang="en-US" sz="4200" dirty="0">
              <a:latin typeface="Times New Roman" pitchFamily="18" charset="0"/>
              <a:cs typeface="Times New Roman" pitchFamily="18" charset="0"/>
            </a:endParaRPr>
          </a:p>
        </p:txBody>
      </p:sp>
      <p:sp>
        <p:nvSpPr>
          <p:cNvPr id="5123" name="Subtitle 2"/>
          <p:cNvSpPr>
            <a:spLocks noGrp="1"/>
          </p:cNvSpPr>
          <p:nvPr>
            <p:ph type="subTitle" idx="1"/>
          </p:nvPr>
        </p:nvSpPr>
        <p:spPr>
          <a:xfrm>
            <a:off x="900113" y="2571744"/>
            <a:ext cx="7772400" cy="3643338"/>
          </a:xfrm>
        </p:spPr>
        <p:txBody>
          <a:bodyPr>
            <a:normAutofit/>
          </a:bodyPr>
          <a:lstStyle/>
          <a:p>
            <a:pPr marR="0" algn="l" eaLnBrk="1" hangingPunct="1">
              <a:lnSpc>
                <a:spcPct val="90000"/>
              </a:lnSpc>
            </a:pPr>
            <a:endParaRPr lang="ro-RO" dirty="0">
              <a:latin typeface="Times New Roman" pitchFamily="18" charset="0"/>
              <a:cs typeface="Times New Roman" pitchFamily="18" charset="0"/>
            </a:endParaRPr>
          </a:p>
          <a:p>
            <a:pPr marR="0" algn="l" eaLnBrk="1" hangingPunct="1">
              <a:lnSpc>
                <a:spcPct val="90000"/>
              </a:lnSpc>
            </a:pPr>
            <a:endParaRPr lang="ro-RO" dirty="0"/>
          </a:p>
          <a:p>
            <a:pPr marR="0" algn="l" eaLnBrk="1" hangingPunct="1">
              <a:lnSpc>
                <a:spcPct val="90000"/>
              </a:lnSpc>
            </a:pPr>
            <a:endParaRPr lang="ro-RO" dirty="0"/>
          </a:p>
          <a:p>
            <a:pPr marR="0" algn="ctr" eaLnBrk="1" hangingPunct="1">
              <a:lnSpc>
                <a:spcPct val="90000"/>
              </a:lnSpc>
            </a:pPr>
            <a:endParaRPr lang="ro-RO" b="1" dirty="0">
              <a:solidFill>
                <a:schemeClr val="tx1"/>
              </a:solidFill>
            </a:endParaRPr>
          </a:p>
          <a:p>
            <a:pPr marR="0" algn="ctr" eaLnBrk="1" hangingPunct="1">
              <a:lnSpc>
                <a:spcPct val="90000"/>
              </a:lnSpc>
            </a:pPr>
            <a:endParaRPr lang="ro-RO" b="1" dirty="0">
              <a:solidFill>
                <a:schemeClr val="tx1"/>
              </a:solidFill>
            </a:endParaRPr>
          </a:p>
          <a:p>
            <a:pPr marR="0" algn="ctr" eaLnBrk="1" hangingPunct="1">
              <a:lnSpc>
                <a:spcPct val="90000"/>
              </a:lnSpc>
            </a:pPr>
            <a:r>
              <a:rPr lang="ro-RO" b="1" dirty="0">
                <a:solidFill>
                  <a:schemeClr val="tx1"/>
                </a:solidFill>
              </a:rPr>
              <a:t>Inspector școlar,</a:t>
            </a:r>
          </a:p>
          <a:p>
            <a:pPr marR="0" algn="ctr" eaLnBrk="1" hangingPunct="1">
              <a:lnSpc>
                <a:spcPct val="90000"/>
              </a:lnSpc>
            </a:pPr>
            <a:r>
              <a:rPr lang="ro-RO" b="1" dirty="0">
                <a:solidFill>
                  <a:schemeClr val="tx1"/>
                </a:solidFill>
              </a:rPr>
              <a:t>Prof. KADAR IOANA</a:t>
            </a:r>
            <a:r>
              <a:rPr lang="en-US" b="1" dirty="0">
                <a:solidFill>
                  <a:schemeClr val="tx1"/>
                </a:solidFill>
              </a:rPr>
              <a:t>-</a:t>
            </a:r>
            <a:r>
              <a:rPr lang="ro-RO" b="1" dirty="0">
                <a:solidFill>
                  <a:schemeClr val="tx1"/>
                </a:solidFill>
              </a:rPr>
              <a:t>GABRIELA</a:t>
            </a:r>
          </a:p>
        </p:txBody>
      </p:sp>
      <p:sp>
        <p:nvSpPr>
          <p:cNvPr id="4" name="Title 1">
            <a:extLst>
              <a:ext uri="{FF2B5EF4-FFF2-40B4-BE49-F238E27FC236}">
                <a16:creationId xmlns:a16="http://schemas.microsoft.com/office/drawing/2014/main" id="{1D1BEE4A-26F8-43D3-A8B8-580C9B21C271}"/>
              </a:ext>
            </a:extLst>
          </p:cNvPr>
          <p:cNvSpPr>
            <a:spLocks noGrp="1"/>
          </p:cNvSpPr>
          <p:nvPr/>
        </p:nvSpPr>
        <p:spPr>
          <a:xfrm>
            <a:off x="1115616" y="642918"/>
            <a:ext cx="6472835" cy="1415963"/>
          </a:xfrm>
          <a:prstGeom prst="rect">
            <a:avLst/>
          </a:prstGeom>
          <a:noFill/>
          <a:ln>
            <a:noFill/>
          </a:ln>
        </p:spPr>
        <p:txBody>
          <a:bodyPr spcFirstLastPara="1" wrap="square" lIns="91425" tIns="45700" rIns="91425" bIns="45700" anchor="t" anchorCtr="0">
            <a:normAutofit fontScale="825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0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pPr algn="ctr"/>
            <a:r>
              <a:rPr lang="ro-RO" sz="2700" dirty="0">
                <a:effectLst>
                  <a:outerShdw blurRad="38100" dist="38100" dir="2700000" algn="tl">
                    <a:srgbClr val="000000">
                      <a:alpha val="43137"/>
                    </a:srgbClr>
                  </a:outerShdw>
                </a:effectLst>
              </a:rPr>
              <a:t>Activitatea metodică a responsabililor Comisiei pentru mentorat didactic și formare în cariera didactică din unitățile de învățământ preuniversitar din județul Maramureș</a:t>
            </a:r>
          </a:p>
        </p:txBody>
      </p:sp>
      <p:sp>
        <p:nvSpPr>
          <p:cNvPr id="5" name="Subtitle 2">
            <a:extLst>
              <a:ext uri="{FF2B5EF4-FFF2-40B4-BE49-F238E27FC236}">
                <a16:creationId xmlns:a16="http://schemas.microsoft.com/office/drawing/2014/main" id="{E81664C6-6972-4FC5-AB68-CD832A4E5AB4}"/>
              </a:ext>
            </a:extLst>
          </p:cNvPr>
          <p:cNvSpPr>
            <a:spLocks noGrp="1"/>
          </p:cNvSpPr>
          <p:nvPr/>
        </p:nvSpPr>
        <p:spPr>
          <a:xfrm>
            <a:off x="580133" y="2113322"/>
            <a:ext cx="7543800" cy="354489"/>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algn="ctr"/>
            <a:r>
              <a:rPr lang="en-US" sz="1800" b="1" dirty="0">
                <a:solidFill>
                  <a:schemeClr val="tx1"/>
                </a:solidFill>
              </a:rPr>
              <a:t>19</a:t>
            </a:r>
            <a:r>
              <a:rPr lang="ro-RO" sz="1800" b="1" dirty="0">
                <a:solidFill>
                  <a:schemeClr val="tx1"/>
                </a:solidFill>
              </a:rPr>
              <a:t> - 2</a:t>
            </a:r>
            <a:r>
              <a:rPr lang="en-US" sz="1800" b="1" dirty="0">
                <a:solidFill>
                  <a:schemeClr val="tx1"/>
                </a:solidFill>
              </a:rPr>
              <a:t>0</a:t>
            </a:r>
            <a:r>
              <a:rPr lang="ro-RO" sz="1800" b="1" dirty="0">
                <a:solidFill>
                  <a:schemeClr val="tx1"/>
                </a:solidFill>
              </a:rPr>
              <a:t> octombrie 202</a:t>
            </a:r>
            <a:r>
              <a:rPr lang="en-US" sz="1800" b="1" dirty="0">
                <a:solidFill>
                  <a:schemeClr val="tx1"/>
                </a:solidFill>
              </a:rPr>
              <a:t>2</a:t>
            </a:r>
            <a:endParaRPr lang="ro-RO" sz="1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599" y="609600"/>
            <a:ext cx="7130753" cy="1320800"/>
          </a:xfrm>
        </p:spPr>
        <p:txBody>
          <a:bodyPr>
            <a:normAutofit/>
          </a:bodyPr>
          <a:lstStyle/>
          <a:p>
            <a:pPr algn="ctr" eaLnBrk="1" fontAlgn="auto" hangingPunct="1">
              <a:spcAft>
                <a:spcPts val="0"/>
              </a:spcAft>
              <a:defRPr/>
            </a:pPr>
            <a:r>
              <a:rPr lang="ro-RO" sz="4000" b="1" dirty="0">
                <a:solidFill>
                  <a:schemeClr val="tx1"/>
                </a:solidFill>
                <a:latin typeface="Times New Roman" panose="02020603050405020304" pitchFamily="18" charset="0"/>
                <a:cs typeface="Times New Roman" panose="02020603050405020304" pitchFamily="18" charset="0"/>
              </a:rPr>
              <a:t>Examenul pentru obținerea gradului didactic II</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15363" name="Rectangle 3"/>
          <p:cNvSpPr>
            <a:spLocks noGrp="1" noChangeArrowheads="1"/>
          </p:cNvSpPr>
          <p:nvPr>
            <p:ph idx="1"/>
          </p:nvPr>
        </p:nvSpPr>
        <p:spPr/>
        <p:txBody>
          <a:bodyPr>
            <a:normAutofit/>
          </a:bodyPr>
          <a:lstStyle/>
          <a:p>
            <a:pPr lvl="1" algn="just" eaLnBrk="1" hangingPunct="1">
              <a:lnSpc>
                <a:spcPct val="90000"/>
              </a:lnSpc>
            </a:pPr>
            <a:r>
              <a:rPr lang="ro-RO" sz="2600">
                <a:latin typeface="Times New Roman" pitchFamily="18" charset="0"/>
                <a:cs typeface="Times New Roman" pitchFamily="18" charset="0"/>
              </a:rPr>
              <a:t>IC1 </a:t>
            </a:r>
            <a:r>
              <a:rPr lang="ro-RO" sz="2600" dirty="0">
                <a:latin typeface="Times New Roman" pitchFamily="18" charset="0"/>
                <a:cs typeface="Times New Roman" pitchFamily="18" charset="0"/>
              </a:rPr>
              <a:t>– cu un an înainte de depunerea dosarului (valabilă 4 ani</a:t>
            </a:r>
            <a:r>
              <a:rPr lang="en-US" sz="2600" dirty="0">
                <a:latin typeface="Times New Roman" pitchFamily="18" charset="0"/>
                <a:cs typeface="Times New Roman" pitchFamily="18" charset="0"/>
              </a:rPr>
              <a:t> de </a:t>
            </a:r>
            <a:r>
              <a:rPr lang="en-US" sz="2600" dirty="0" err="1">
                <a:latin typeface="Times New Roman" pitchFamily="18" charset="0"/>
                <a:cs typeface="Times New Roman" pitchFamily="18" charset="0"/>
              </a:rPr>
              <a:t>activitate</a:t>
            </a:r>
            <a:r>
              <a:rPr lang="ro-RO" sz="2600" dirty="0">
                <a:latin typeface="Times New Roman" pitchFamily="18" charset="0"/>
                <a:cs typeface="Times New Roman" pitchFamily="18" charset="0"/>
              </a:rPr>
              <a:t>)</a:t>
            </a:r>
          </a:p>
          <a:p>
            <a:pPr lvl="1" algn="just" eaLnBrk="1" hangingPunct="1">
              <a:lnSpc>
                <a:spcPct val="90000"/>
              </a:lnSpc>
            </a:pPr>
            <a:r>
              <a:rPr lang="ro-RO" sz="2600" dirty="0">
                <a:latin typeface="Times New Roman" pitchFamily="18" charset="0"/>
                <a:cs typeface="Times New Roman" pitchFamily="18" charset="0"/>
              </a:rPr>
              <a:t>IC2 – în anul şcolar când s-a depus dosarul (valabilă 4 ani</a:t>
            </a:r>
            <a:r>
              <a:rPr lang="en-US" sz="2600" dirty="0">
                <a:latin typeface="Times New Roman" pitchFamily="18" charset="0"/>
                <a:cs typeface="Times New Roman" pitchFamily="18" charset="0"/>
              </a:rPr>
              <a:t> de </a:t>
            </a:r>
            <a:r>
              <a:rPr lang="en-US" sz="2600" dirty="0" err="1">
                <a:latin typeface="Times New Roman" pitchFamily="18" charset="0"/>
                <a:cs typeface="Times New Roman" pitchFamily="18" charset="0"/>
              </a:rPr>
              <a:t>activitate</a:t>
            </a:r>
            <a:r>
              <a:rPr lang="ro-RO" sz="2600" dirty="0">
                <a:latin typeface="Times New Roman" pitchFamily="18" charset="0"/>
                <a:cs typeface="Times New Roman" pitchFamily="18" charset="0"/>
              </a:rPr>
              <a:t>)</a:t>
            </a:r>
          </a:p>
          <a:p>
            <a:pPr lvl="1" algn="just" eaLnBrk="1" hangingPunct="1">
              <a:lnSpc>
                <a:spcPct val="90000"/>
              </a:lnSpc>
            </a:pPr>
            <a:r>
              <a:rPr lang="ro-RO" sz="2600" dirty="0">
                <a:latin typeface="Times New Roman" pitchFamily="18" charset="0"/>
                <a:cs typeface="Times New Roman" pitchFamily="18" charset="0"/>
              </a:rPr>
              <a:t>IS – în anul în care se susţine examenul (valabilă 1 an)</a:t>
            </a:r>
          </a:p>
          <a:p>
            <a:pPr lvl="1" algn="just" eaLnBrk="1" hangingPunct="1">
              <a:lnSpc>
                <a:spcPct val="90000"/>
              </a:lnSpc>
            </a:pPr>
            <a:r>
              <a:rPr lang="ro-RO" sz="2600" u="sng" dirty="0">
                <a:latin typeface="Times New Roman" pitchFamily="18" charset="0"/>
                <a:cs typeface="Times New Roman" pitchFamily="18" charset="0"/>
              </a:rPr>
              <a:t>Notă:</a:t>
            </a:r>
            <a:r>
              <a:rPr lang="ro-RO" sz="2600" dirty="0">
                <a:latin typeface="Times New Roman" pitchFamily="18" charset="0"/>
                <a:cs typeface="Times New Roman" pitchFamily="18" charset="0"/>
              </a:rPr>
              <a:t> În perioada CIC / Concediu fără plată</a:t>
            </a:r>
            <a:r>
              <a:rPr lang="en-US"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studiu</a:t>
            </a:r>
            <a:r>
              <a:rPr lang="ro-RO" sz="2600" dirty="0">
                <a:latin typeface="Times New Roman" pitchFamily="18" charset="0"/>
                <a:cs typeface="Times New Roman" pitchFamily="18" charset="0"/>
              </a:rPr>
              <a:t> </a:t>
            </a:r>
            <a:r>
              <a:rPr lang="ro-RO" sz="2600" b="1" u="sng" dirty="0">
                <a:solidFill>
                  <a:srgbClr val="FF0000"/>
                </a:solidFill>
                <a:latin typeface="Times New Roman" pitchFamily="18" charset="0"/>
                <a:cs typeface="Times New Roman" pitchFamily="18" charset="0"/>
              </a:rPr>
              <a:t>NU </a:t>
            </a:r>
            <a:r>
              <a:rPr lang="ro-RO" sz="2600" dirty="0">
                <a:latin typeface="Times New Roman" pitchFamily="18" charset="0"/>
                <a:cs typeface="Times New Roman" pitchFamily="18" charset="0"/>
              </a:rPr>
              <a:t>pot fi  efectuate inspecţii</a:t>
            </a:r>
            <a:endParaRPr lang="en-US" sz="2600" u="sng"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F69C-2875-41CE-874F-466985AAE634}"/>
              </a:ext>
            </a:extLst>
          </p:cNvPr>
          <p:cNvSpPr>
            <a:spLocks noGrp="1"/>
          </p:cNvSpPr>
          <p:nvPr>
            <p:ph type="title"/>
          </p:nvPr>
        </p:nvSpPr>
        <p:spPr>
          <a:xfrm>
            <a:off x="395536" y="14198"/>
            <a:ext cx="7560840" cy="1320800"/>
          </a:xfrm>
        </p:spPr>
        <p:txBody>
          <a:bodyPr>
            <a:normAutofit/>
          </a:bodyPr>
          <a:lstStyle/>
          <a:p>
            <a:pPr algn="ctr"/>
            <a:r>
              <a:rPr lang="ro-RO" sz="2800" dirty="0">
                <a:solidFill>
                  <a:schemeClr val="tx2"/>
                </a:solidFill>
                <a:latin typeface="Times New Roman" panose="02020603050405020304" pitchFamily="18" charset="0"/>
                <a:cs typeface="Times New Roman" panose="02020603050405020304" pitchFamily="18" charset="0"/>
              </a:rPr>
              <a:t>GRADUL DIDACTIC II  </a:t>
            </a:r>
            <a:br>
              <a:rPr lang="ro-RO" sz="2800" dirty="0">
                <a:solidFill>
                  <a:schemeClr val="tx2"/>
                </a:solidFill>
                <a:latin typeface="Times New Roman" panose="02020603050405020304" pitchFamily="18" charset="0"/>
                <a:cs typeface="Times New Roman" panose="02020603050405020304" pitchFamily="18" charset="0"/>
              </a:rPr>
            </a:br>
            <a:r>
              <a:rPr lang="ro-RO" sz="2800" dirty="0">
                <a:solidFill>
                  <a:schemeClr val="tx2"/>
                </a:solidFill>
                <a:latin typeface="Times New Roman" panose="02020603050405020304" pitchFamily="18" charset="0"/>
                <a:cs typeface="Times New Roman" panose="02020603050405020304" pitchFamily="18" charset="0"/>
              </a:rPr>
              <a:t>SESIUNEA 202</a:t>
            </a:r>
            <a:r>
              <a:rPr lang="en-GB" sz="2800" dirty="0">
                <a:solidFill>
                  <a:schemeClr val="tx2"/>
                </a:solidFill>
                <a:latin typeface="Times New Roman" panose="02020603050405020304" pitchFamily="18" charset="0"/>
                <a:cs typeface="Times New Roman" panose="02020603050405020304" pitchFamily="18" charset="0"/>
              </a:rPr>
              <a:t>3</a:t>
            </a:r>
            <a:endParaRPr lang="en-US" sz="2800" dirty="0">
              <a:solidFill>
                <a:schemeClr val="tx2"/>
              </a:solidFill>
            </a:endParaRPr>
          </a:p>
        </p:txBody>
      </p:sp>
      <p:sp>
        <p:nvSpPr>
          <p:cNvPr id="3" name="Content Placeholder 2">
            <a:extLst>
              <a:ext uri="{FF2B5EF4-FFF2-40B4-BE49-F238E27FC236}">
                <a16:creationId xmlns:a16="http://schemas.microsoft.com/office/drawing/2014/main" id="{01A94C92-D00E-48BB-9474-212695213771}"/>
              </a:ext>
            </a:extLst>
          </p:cNvPr>
          <p:cNvSpPr>
            <a:spLocks noGrp="1"/>
          </p:cNvSpPr>
          <p:nvPr>
            <p:ph idx="1"/>
          </p:nvPr>
        </p:nvSpPr>
        <p:spPr>
          <a:xfrm>
            <a:off x="179512" y="1052736"/>
            <a:ext cx="7560840" cy="5420675"/>
          </a:xfrm>
        </p:spPr>
        <p:txBody>
          <a:bodyPr>
            <a:normAutofit fontScale="92500" lnSpcReduction="20000"/>
          </a:bodyPr>
          <a:lstStyle/>
          <a:p>
            <a:pPr algn="just"/>
            <a:r>
              <a:rPr lang="ro-RO" b="1" dirty="0">
                <a:latin typeface="Times New Roman" panose="02020603050405020304" pitchFamily="18" charset="0"/>
                <a:cs typeface="Times New Roman" panose="02020603050405020304" pitchFamily="18" charset="0"/>
              </a:rPr>
              <a:t>CONDIȚII DE ÎNSCRIERE</a:t>
            </a:r>
          </a:p>
          <a:p>
            <a:pPr algn="just"/>
            <a:r>
              <a:rPr lang="ro-RO" dirty="0">
                <a:solidFill>
                  <a:schemeClr val="tx1"/>
                </a:solidFill>
                <a:latin typeface="Times New Roman" panose="02020603050405020304" pitchFamily="18" charset="0"/>
                <a:cs typeface="Times New Roman" panose="02020603050405020304" pitchFamily="18" charset="0"/>
              </a:rPr>
              <a:t>Vechime efectivă la catedră la data de 31.08.202</a:t>
            </a:r>
            <a:r>
              <a:rPr lang="en-GB" dirty="0">
                <a:solidFill>
                  <a:schemeClr val="tx1"/>
                </a:solidFill>
                <a:latin typeface="Times New Roman" panose="02020603050405020304" pitchFamily="18" charset="0"/>
                <a:cs typeface="Times New Roman" panose="02020603050405020304" pitchFamily="18" charset="0"/>
              </a:rPr>
              <a:t>3</a:t>
            </a:r>
            <a:r>
              <a:rPr lang="ro-RO" dirty="0">
                <a:solidFill>
                  <a:schemeClr val="tx1"/>
                </a:solidFill>
                <a:latin typeface="Times New Roman" panose="02020603050405020304" pitchFamily="18" charset="0"/>
                <a:cs typeface="Times New Roman" panose="02020603050405020304" pitchFamily="18" charset="0"/>
              </a:rPr>
              <a:t> – 4 </a:t>
            </a:r>
            <a:r>
              <a:rPr lang="en-GB" dirty="0" err="1">
                <a:solidFill>
                  <a:schemeClr val="tx1"/>
                </a:solidFill>
                <a:latin typeface="Times New Roman" panose="02020603050405020304" pitchFamily="18" charset="0"/>
                <a:cs typeface="Times New Roman" panose="02020603050405020304" pitchFamily="18" charset="0"/>
              </a:rPr>
              <a:t>ani</a:t>
            </a:r>
            <a:r>
              <a:rPr lang="en-GB"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(3</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ani</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pentru</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cei</a:t>
            </a:r>
            <a:r>
              <a:rPr lang="en-GB" dirty="0">
                <a:solidFill>
                  <a:schemeClr val="tx1"/>
                </a:solidFill>
                <a:latin typeface="Times New Roman" panose="02020603050405020304" pitchFamily="18" charset="0"/>
                <a:cs typeface="Times New Roman" panose="02020603050405020304" pitchFamily="18" charset="0"/>
              </a:rPr>
              <a:t> care au </a:t>
            </a:r>
            <a:r>
              <a:rPr lang="en-GB" dirty="0" err="1">
                <a:solidFill>
                  <a:schemeClr val="tx1"/>
                </a:solidFill>
                <a:latin typeface="Times New Roman" panose="02020603050405020304" pitchFamily="18" charset="0"/>
                <a:cs typeface="Times New Roman" panose="02020603050405020304" pitchFamily="18" charset="0"/>
              </a:rPr>
              <a:t>obţinut</a:t>
            </a:r>
            <a:r>
              <a:rPr lang="en-GB" dirty="0">
                <a:solidFill>
                  <a:schemeClr val="tx1"/>
                </a:solidFill>
                <a:latin typeface="Times New Roman" panose="02020603050405020304" pitchFamily="18" charset="0"/>
                <a:cs typeface="Times New Roman" panose="02020603050405020304" pitchFamily="18" charset="0"/>
              </a:rPr>
              <a:t> nota 10 la </a:t>
            </a:r>
            <a:r>
              <a:rPr lang="en-GB" dirty="0" err="1">
                <a:solidFill>
                  <a:schemeClr val="tx1"/>
                </a:solidFill>
                <a:latin typeface="Times New Roman" panose="02020603050405020304" pitchFamily="18" charset="0"/>
                <a:cs typeface="Times New Roman" panose="02020603050405020304" pitchFamily="18" charset="0"/>
              </a:rPr>
              <a:t>definitivat</a:t>
            </a:r>
            <a:r>
              <a:rPr lang="ro-RO" dirty="0">
                <a:solidFill>
                  <a:schemeClr val="tx1"/>
                </a:solidFill>
                <a:latin typeface="Times New Roman" panose="02020603050405020304" pitchFamily="18" charset="0"/>
                <a:cs typeface="Times New Roman" panose="02020603050405020304" pitchFamily="18" charset="0"/>
              </a:rPr>
              <a:t>) de la obținerea definitivării în învățământ.</a:t>
            </a:r>
          </a:p>
          <a:p>
            <a:pPr algn="just"/>
            <a:r>
              <a:rPr lang="ro-RO" dirty="0">
                <a:solidFill>
                  <a:schemeClr val="tx1"/>
                </a:solidFill>
                <a:latin typeface="Times New Roman" panose="02020603050405020304" pitchFamily="18" charset="0"/>
                <a:cs typeface="Times New Roman" panose="02020603050405020304" pitchFamily="18" charset="0"/>
              </a:rPr>
              <a:t>Calificativul cel puțin BINE la evaluările anuale și la inspecțiile școlare din ultimii 2 ani școlari de activitate premergători înscrierii.</a:t>
            </a:r>
          </a:p>
          <a:p>
            <a:pPr algn="just"/>
            <a:r>
              <a:rPr lang="ro-RO" dirty="0">
                <a:solidFill>
                  <a:schemeClr val="tx1"/>
                </a:solidFill>
                <a:latin typeface="Times New Roman" panose="02020603050405020304" pitchFamily="18" charset="0"/>
                <a:cs typeface="Times New Roman" panose="02020603050405020304" pitchFamily="18" charset="0"/>
              </a:rPr>
              <a:t>Promovarea primei inspecții curente efectuate în anul școlar 20</a:t>
            </a:r>
            <a:r>
              <a:rPr lang="en-GB" dirty="0">
                <a:solidFill>
                  <a:schemeClr val="tx1"/>
                </a:solidFill>
                <a:latin typeface="Times New Roman" panose="02020603050405020304" pitchFamily="18" charset="0"/>
                <a:cs typeface="Times New Roman" panose="02020603050405020304" pitchFamily="18" charset="0"/>
              </a:rPr>
              <a:t>20</a:t>
            </a:r>
            <a:r>
              <a:rPr lang="ro-RO" dirty="0">
                <a:solidFill>
                  <a:schemeClr val="tx1"/>
                </a:solidFill>
                <a:latin typeface="Times New Roman" panose="02020603050405020304" pitchFamily="18" charset="0"/>
                <a:cs typeface="Times New Roman" panose="02020603050405020304" pitchFamily="18" charset="0"/>
              </a:rPr>
              <a:t>-202</a:t>
            </a:r>
            <a:r>
              <a:rPr lang="en-GB" dirty="0">
                <a:solidFill>
                  <a:schemeClr val="tx1"/>
                </a:solidFill>
                <a:latin typeface="Times New Roman" panose="02020603050405020304" pitchFamily="18" charset="0"/>
                <a:cs typeface="Times New Roman" panose="02020603050405020304" pitchFamily="18" charset="0"/>
              </a:rPr>
              <a:t>1</a:t>
            </a:r>
            <a:r>
              <a:rPr lang="ro-RO" dirty="0">
                <a:solidFill>
                  <a:schemeClr val="tx1"/>
                </a:solidFill>
                <a:latin typeface="Times New Roman" panose="02020603050405020304" pitchFamily="18" charset="0"/>
                <a:cs typeface="Times New Roman" panose="02020603050405020304" pitchFamily="18" charset="0"/>
              </a:rPr>
              <a:t>, cu cel puțin calificativul BINE.</a:t>
            </a:r>
          </a:p>
          <a:p>
            <a:pPr algn="just"/>
            <a:r>
              <a:rPr lang="ro-RO" dirty="0">
                <a:solidFill>
                  <a:schemeClr val="tx1"/>
                </a:solidFill>
                <a:latin typeface="Times New Roman" panose="02020603050405020304" pitchFamily="18" charset="0"/>
                <a:cs typeface="Times New Roman" panose="02020603050405020304" pitchFamily="18" charset="0"/>
              </a:rPr>
              <a:t>Recomandarea Consiliului profesoral al unității de învățământ în care este încadrat sau/și în care și-a desfășurat activitatea în ultimii 2 ani școlari de activitate premergători înscrierii.</a:t>
            </a:r>
          </a:p>
          <a:p>
            <a:pPr algn="just"/>
            <a:r>
              <a:rPr lang="ro-RO" dirty="0">
                <a:solidFill>
                  <a:schemeClr val="tx1"/>
                </a:solidFill>
                <a:latin typeface="Times New Roman" panose="02020603050405020304" pitchFamily="18" charset="0"/>
                <a:cs typeface="Times New Roman" panose="02020603050405020304" pitchFamily="18" charset="0"/>
              </a:rPr>
              <a:t>ACTIVITĂȚI</a:t>
            </a:r>
          </a:p>
          <a:p>
            <a:pPr algn="just"/>
            <a:r>
              <a:rPr lang="ro-RO" dirty="0">
                <a:solidFill>
                  <a:schemeClr val="tx1"/>
                </a:solidFill>
                <a:latin typeface="Times New Roman" panose="02020603050405020304" pitchFamily="18" charset="0"/>
                <a:cs typeface="Times New Roman" panose="02020603050405020304" pitchFamily="18" charset="0"/>
              </a:rPr>
              <a:t>Susținerea IC1 – 20</a:t>
            </a:r>
            <a:r>
              <a:rPr lang="en-GB" dirty="0">
                <a:solidFill>
                  <a:schemeClr val="tx1"/>
                </a:solidFill>
                <a:latin typeface="Times New Roman" panose="02020603050405020304" pitchFamily="18" charset="0"/>
                <a:cs typeface="Times New Roman" panose="02020603050405020304" pitchFamily="18" charset="0"/>
              </a:rPr>
              <a:t>20</a:t>
            </a:r>
            <a:r>
              <a:rPr lang="ro-RO" dirty="0">
                <a:solidFill>
                  <a:schemeClr val="tx1"/>
                </a:solidFill>
                <a:latin typeface="Times New Roman" panose="02020603050405020304" pitchFamily="18" charset="0"/>
                <a:cs typeface="Times New Roman" panose="02020603050405020304" pitchFamily="18" charset="0"/>
              </a:rPr>
              <a:t>-202</a:t>
            </a:r>
            <a:r>
              <a:rPr lang="en-GB" dirty="0">
                <a:solidFill>
                  <a:schemeClr val="tx1"/>
                </a:solidFill>
                <a:latin typeface="Times New Roman" panose="02020603050405020304" pitchFamily="18" charset="0"/>
                <a:cs typeface="Times New Roman" panose="02020603050405020304" pitchFamily="18" charset="0"/>
              </a:rPr>
              <a:t>1</a:t>
            </a:r>
            <a:endParaRPr lang="ro-RO" dirty="0">
              <a:solidFill>
                <a:schemeClr val="tx1"/>
              </a:solidFill>
              <a:latin typeface="Times New Roman" panose="02020603050405020304" pitchFamily="18" charset="0"/>
              <a:cs typeface="Times New Roman" panose="02020603050405020304" pitchFamily="18" charset="0"/>
            </a:endParaRPr>
          </a:p>
          <a:p>
            <a:pPr algn="just"/>
            <a:r>
              <a:rPr lang="ro-RO" dirty="0">
                <a:solidFill>
                  <a:schemeClr val="tx1"/>
                </a:solidFill>
                <a:latin typeface="Times New Roman" panose="02020603050405020304" pitchFamily="18" charset="0"/>
                <a:cs typeface="Times New Roman" panose="02020603050405020304" pitchFamily="18" charset="0"/>
              </a:rPr>
              <a:t>Depunerea dosarului de înscriere </a:t>
            </a:r>
            <a:r>
              <a:rPr lang="en-GB" dirty="0" err="1">
                <a:solidFill>
                  <a:schemeClr val="tx1"/>
                </a:solidFill>
                <a:latin typeface="Times New Roman" panose="02020603050405020304" pitchFamily="18" charset="0"/>
                <a:cs typeface="Times New Roman" panose="02020603050405020304" pitchFamily="18" charset="0"/>
              </a:rPr>
              <a:t>şi</a:t>
            </a:r>
            <a:r>
              <a:rPr lang="en-GB"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Susținerea IC2 – </a:t>
            </a:r>
            <a:r>
              <a:rPr lang="en-GB" dirty="0">
                <a:solidFill>
                  <a:schemeClr val="tx1"/>
                </a:solidFill>
                <a:latin typeface="Times New Roman" panose="02020603050405020304" pitchFamily="18" charset="0"/>
                <a:cs typeface="Times New Roman" panose="02020603050405020304" pitchFamily="18" charset="0"/>
              </a:rPr>
              <a:t>2021-2022</a:t>
            </a:r>
            <a:endParaRPr lang="en-US" dirty="0">
              <a:solidFill>
                <a:schemeClr val="tx1"/>
              </a:solidFill>
              <a:latin typeface="Times New Roman" panose="02020603050405020304" pitchFamily="18" charset="0"/>
              <a:cs typeface="Times New Roman" panose="02020603050405020304" pitchFamily="18" charset="0"/>
            </a:endParaRPr>
          </a:p>
          <a:p>
            <a:pPr algn="just"/>
            <a:r>
              <a:rPr lang="en-US" dirty="0">
                <a:solidFill>
                  <a:schemeClr val="tx1"/>
                </a:solidFill>
                <a:latin typeface="Times New Roman" panose="02020603050405020304" pitchFamily="18" charset="0"/>
                <a:cs typeface="Times New Roman" panose="02020603050405020304" pitchFamily="18" charset="0"/>
              </a:rPr>
              <a:t>Sus</a:t>
            </a:r>
            <a:r>
              <a:rPr lang="ro-RO" dirty="0">
                <a:solidFill>
                  <a:schemeClr val="tx1"/>
                </a:solidFill>
                <a:latin typeface="Times New Roman" panose="02020603050405020304" pitchFamily="18" charset="0"/>
                <a:cs typeface="Times New Roman" panose="02020603050405020304" pitchFamily="18" charset="0"/>
              </a:rPr>
              <a:t>ț</a:t>
            </a:r>
            <a:r>
              <a:rPr lang="en-US" dirty="0" err="1">
                <a:solidFill>
                  <a:schemeClr val="tx1"/>
                </a:solidFill>
                <a:latin typeface="Times New Roman" panose="02020603050405020304" pitchFamily="18" charset="0"/>
                <a:cs typeface="Times New Roman" panose="02020603050405020304" pitchFamily="18" charset="0"/>
              </a:rPr>
              <a:t>inerea</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IS și a examenului în anul școlar 202</a:t>
            </a:r>
            <a:r>
              <a:rPr lang="en-GB" dirty="0">
                <a:solidFill>
                  <a:schemeClr val="tx1"/>
                </a:solidFill>
                <a:latin typeface="Times New Roman" panose="02020603050405020304" pitchFamily="18" charset="0"/>
                <a:cs typeface="Times New Roman" panose="02020603050405020304" pitchFamily="18" charset="0"/>
              </a:rPr>
              <a:t>2-</a:t>
            </a:r>
            <a:r>
              <a:rPr lang="ro-RO" dirty="0">
                <a:solidFill>
                  <a:schemeClr val="tx1"/>
                </a:solidFill>
                <a:latin typeface="Times New Roman" panose="02020603050405020304" pitchFamily="18" charset="0"/>
                <a:cs typeface="Times New Roman" panose="02020603050405020304" pitchFamily="18" charset="0"/>
              </a:rPr>
              <a:t>202</a:t>
            </a:r>
            <a:r>
              <a:rPr lang="en-GB" dirty="0">
                <a:solidFill>
                  <a:schemeClr val="tx1"/>
                </a:solidFill>
                <a:latin typeface="Times New Roman" panose="02020603050405020304" pitchFamily="18" charset="0"/>
                <a:cs typeface="Times New Roman" panose="02020603050405020304" pitchFamily="18" charset="0"/>
              </a:rPr>
              <a:t>3</a:t>
            </a:r>
          </a:p>
          <a:p>
            <a:pPr algn="just"/>
            <a:r>
              <a:rPr lang="ro-RO" dirty="0">
                <a:solidFill>
                  <a:schemeClr val="tx1"/>
                </a:solidFill>
                <a:latin typeface="Times New Roman" panose="02020603050405020304" pitchFamily="18" charset="0"/>
                <a:cs typeface="Times New Roman" panose="02020603050405020304" pitchFamily="18" charset="0"/>
              </a:rPr>
              <a:t>La inspecţia specială poate asista directorul unităţii şcolare / responsabilul comisiei metodice din unitatea şcolară în care se desfăşoară inspecţia.</a:t>
            </a:r>
          </a:p>
          <a:p>
            <a:pPr algn="just"/>
            <a:r>
              <a:rPr lang="ro-RO" dirty="0">
                <a:solidFill>
                  <a:schemeClr val="tx1"/>
                </a:solidFill>
                <a:latin typeface="Times New Roman" panose="02020603050405020304" pitchFamily="18" charset="0"/>
                <a:cs typeface="Times New Roman" panose="02020603050405020304" pitchFamily="18" charset="0"/>
              </a:rPr>
              <a:t>Acesta poate să facă observaţii şi aprecieri privind activităţile didactice asistate, dar NU acordă notă. </a:t>
            </a:r>
          </a:p>
          <a:p>
            <a:pPr algn="just"/>
            <a:endParaRPr lang="ro-RO" b="1" dirty="0">
              <a:solidFill>
                <a:schemeClr val="tx1"/>
              </a:solidFill>
              <a:latin typeface="Times New Roman" panose="02020603050405020304" pitchFamily="18" charset="0"/>
              <a:cs typeface="Times New Roman" panose="02020603050405020304" pitchFamily="18" charset="0"/>
            </a:endParaRPr>
          </a:p>
          <a:p>
            <a:endParaRPr lang="ro-RO" b="1" dirty="0">
              <a:solidFill>
                <a:schemeClr val="tx1"/>
              </a:solidFill>
            </a:endParaRPr>
          </a:p>
          <a:p>
            <a:endParaRPr lang="ro-RO" dirty="0">
              <a:solidFill>
                <a:schemeClr val="tx1"/>
              </a:solidFill>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794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A0A7C-8092-4FC1-8896-809BEAA7B158}"/>
              </a:ext>
            </a:extLst>
          </p:cNvPr>
          <p:cNvSpPr>
            <a:spLocks noGrp="1"/>
          </p:cNvSpPr>
          <p:nvPr>
            <p:ph idx="1"/>
          </p:nvPr>
        </p:nvSpPr>
        <p:spPr/>
        <p:txBody>
          <a:bodyPr>
            <a:normAutofit/>
          </a:bodyPr>
          <a:lstStyle/>
          <a:p>
            <a:pPr algn="just"/>
            <a:r>
              <a:rPr lang="en-US" sz="2800" dirty="0" err="1">
                <a:latin typeface="Times New Roman" panose="02020603050405020304" pitchFamily="18" charset="0"/>
                <a:cs typeface="Times New Roman" panose="02020603050405020304" pitchFamily="18" charset="0"/>
              </a:rPr>
              <a:t>Acordarea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gradului</a:t>
            </a:r>
            <a:r>
              <a:rPr lang="en-US" sz="2800" dirty="0">
                <a:latin typeface="Times New Roman" panose="02020603050405020304" pitchFamily="18" charset="0"/>
                <a:cs typeface="Times New Roman" panose="02020603050405020304" pitchFamily="18" charset="0"/>
              </a:rPr>
              <a:t> didactic I </a:t>
            </a:r>
            <a:r>
              <a:rPr lang="en-US" sz="2800" dirty="0" err="1">
                <a:latin typeface="Times New Roman" panose="02020603050405020304" pitchFamily="18" charset="0"/>
                <a:cs typeface="Times New Roman" panose="02020603050405020304" pitchFamily="18" charset="0"/>
              </a:rPr>
              <a:t>semnifică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dobândirea</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către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cadrul</a:t>
            </a:r>
            <a:r>
              <a:rPr lang="en-US" sz="2800" dirty="0">
                <a:latin typeface="Times New Roman" panose="02020603050405020304" pitchFamily="18" charset="0"/>
                <a:cs typeface="Times New Roman" panose="02020603050405020304" pitchFamily="18" charset="0"/>
              </a:rPr>
              <a:t> didactic a </a:t>
            </a:r>
            <a:r>
              <a:rPr lang="en-US" sz="2800" dirty="0" err="1">
                <a:latin typeface="Times New Roman" panose="02020603050405020304" pitchFamily="18" charset="0"/>
                <a:cs typeface="Times New Roman" panose="02020603050405020304" pitchFamily="18" charset="0"/>
              </a:rPr>
              <a:t>unui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nivel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înalt</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maturitate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profesională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expertiză</a:t>
            </a:r>
            <a:r>
              <a:rPr lang="en-US" sz="2800" dirty="0">
                <a:latin typeface="Times New Roman" panose="02020603050405020304" pitchFamily="18" charset="0"/>
                <a:cs typeface="Times New Roman" panose="02020603050405020304" pitchFamily="18" charset="0"/>
              </a:rPr>
              <a:t>, care </a:t>
            </a:r>
            <a:r>
              <a:rPr lang="en-US" sz="2800" dirty="0" err="1">
                <a:latin typeface="Times New Roman" panose="02020603050405020304" pitchFamily="18" charset="0"/>
                <a:cs typeface="Times New Roman" panose="02020603050405020304" pitchFamily="18" charset="0"/>
              </a:rPr>
              <a:t>îl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recomandă</a:t>
            </a:r>
            <a:r>
              <a:rPr lang="en-US" sz="2800" dirty="0">
                <a:latin typeface="Times New Roman" panose="02020603050405020304" pitchFamily="18" charset="0"/>
                <a:cs typeface="Times New Roman" panose="02020603050405020304" pitchFamily="18" charset="0"/>
              </a:rPr>
              <a:t> ca pe un </a:t>
            </a:r>
            <a:r>
              <a:rPr lang="en-US" sz="2800" dirty="0" err="1">
                <a:latin typeface="Times New Roman" panose="02020603050405020304" pitchFamily="18" charset="0"/>
                <a:cs typeface="Times New Roman" panose="02020603050405020304" pitchFamily="18" charset="0"/>
              </a:rPr>
              <a:t>furnizor</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bune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practici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mediul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educaţional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şcolar</a:t>
            </a:r>
            <a:r>
              <a:rPr lang="en-US" sz="2800" dirty="0">
                <a:latin typeface="Times New Roman" panose="02020603050405020304" pitchFamily="18" charset="0"/>
                <a:cs typeface="Times New Roman" panose="02020603050405020304" pitchFamily="18" charset="0"/>
              </a:rPr>
              <a:t>.</a:t>
            </a:r>
          </a:p>
        </p:txBody>
      </p:sp>
      <p:sp>
        <p:nvSpPr>
          <p:cNvPr id="4" name="Title 1">
            <a:extLst>
              <a:ext uri="{FF2B5EF4-FFF2-40B4-BE49-F238E27FC236}">
                <a16:creationId xmlns:a16="http://schemas.microsoft.com/office/drawing/2014/main" id="{9C0DA747-F8D6-4F77-AE73-93596D3F5AFD}"/>
              </a:ext>
            </a:extLst>
          </p:cNvPr>
          <p:cNvSpPr>
            <a:spLocks noGrp="1"/>
          </p:cNvSpPr>
          <p:nvPr>
            <p:ph type="title"/>
          </p:nvPr>
        </p:nvSpPr>
        <p:spPr>
          <a:xfrm>
            <a:off x="827584" y="548680"/>
            <a:ext cx="6348413" cy="1320800"/>
          </a:xfrm>
        </p:spPr>
        <p:txBody>
          <a:bodyPr/>
          <a:lstStyle/>
          <a:p>
            <a:r>
              <a:rPr lang="en-US" dirty="0" err="1">
                <a:solidFill>
                  <a:schemeClr val="tx1"/>
                </a:solidFill>
                <a:latin typeface="Times New Roman" panose="02020603050405020304" pitchFamily="18" charset="0"/>
                <a:cs typeface="Times New Roman" panose="02020603050405020304" pitchFamily="18" charset="0"/>
              </a:rPr>
              <a:t>Evoluţia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cariera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didactică</a:t>
            </a:r>
            <a:br>
              <a:rPr lang="ro-RO" dirty="0">
                <a:solidFill>
                  <a:schemeClr val="tx1"/>
                </a:solidFill>
                <a:latin typeface="Times New Roman" panose="02020603050405020304" pitchFamily="18" charset="0"/>
                <a:cs typeface="Times New Roman" panose="02020603050405020304" pitchFamily="18" charset="0"/>
              </a:rPr>
            </a:br>
            <a:r>
              <a:rPr lang="en-US" dirty="0" err="1">
                <a:solidFill>
                  <a:schemeClr val="tx1"/>
                </a:solidFill>
                <a:latin typeface="Times New Roman" panose="02020603050405020304" pitchFamily="18" charset="0"/>
                <a:cs typeface="Times New Roman" panose="02020603050405020304" pitchFamily="18" charset="0"/>
              </a:rPr>
              <a:t>Acordarea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gradului</a:t>
            </a:r>
            <a:r>
              <a:rPr lang="en-US" dirty="0">
                <a:solidFill>
                  <a:schemeClr val="tx1"/>
                </a:solidFill>
                <a:latin typeface="Times New Roman" panose="02020603050405020304" pitchFamily="18" charset="0"/>
                <a:cs typeface="Times New Roman" panose="02020603050405020304" pitchFamily="18" charset="0"/>
              </a:rPr>
              <a:t> didactic I </a:t>
            </a:r>
          </a:p>
        </p:txBody>
      </p:sp>
    </p:spTree>
    <p:extLst>
      <p:ext uri="{BB962C8B-B14F-4D97-AF65-F5344CB8AC3E}">
        <p14:creationId xmlns:p14="http://schemas.microsoft.com/office/powerpoint/2010/main" val="48803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60648"/>
            <a:ext cx="8229600" cy="1143000"/>
          </a:xfrm>
        </p:spPr>
        <p:txBody>
          <a:bodyPr>
            <a:noAutofit/>
          </a:bodyPr>
          <a:lstStyle/>
          <a:p>
            <a:pPr algn="ctr" eaLnBrk="1" fontAlgn="auto" hangingPunct="1">
              <a:spcAft>
                <a:spcPts val="0"/>
              </a:spcAft>
              <a:defRPr/>
            </a:pPr>
            <a:r>
              <a:rPr lang="ro-RO" sz="3200" b="1" dirty="0">
                <a:solidFill>
                  <a:schemeClr val="tx1"/>
                </a:solidFill>
                <a:latin typeface="Times New Roman" panose="02020603050405020304" pitchFamily="18" charset="0"/>
                <a:cs typeface="Times New Roman" panose="02020603050405020304" pitchFamily="18" charset="0"/>
              </a:rPr>
              <a:t>Examenul pentru obținerea gradului didactic I</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19459" name="Rectangle 3"/>
          <p:cNvSpPr>
            <a:spLocks noGrp="1" noChangeArrowheads="1"/>
          </p:cNvSpPr>
          <p:nvPr>
            <p:ph idx="1"/>
          </p:nvPr>
        </p:nvSpPr>
        <p:spPr>
          <a:xfrm>
            <a:off x="179512" y="1556792"/>
            <a:ext cx="8229600" cy="4048125"/>
          </a:xfrm>
        </p:spPr>
        <p:txBody>
          <a:bodyPr>
            <a:noAutofit/>
          </a:bodyPr>
          <a:lstStyle/>
          <a:p>
            <a:pPr eaLnBrk="1" hangingPunct="1">
              <a:lnSpc>
                <a:spcPct val="90000"/>
              </a:lnSpc>
            </a:pPr>
            <a:r>
              <a:rPr lang="ro-RO" sz="2600" dirty="0">
                <a:latin typeface="Times New Roman" pitchFamily="18" charset="0"/>
                <a:cs typeface="Times New Roman" pitchFamily="18" charset="0"/>
              </a:rPr>
              <a:t>Se efectuează :</a:t>
            </a:r>
          </a:p>
          <a:p>
            <a:pPr lvl="1" eaLnBrk="1" hangingPunct="1">
              <a:lnSpc>
                <a:spcPct val="90000"/>
              </a:lnSpc>
            </a:pPr>
            <a:r>
              <a:rPr lang="ro-RO" sz="2600" dirty="0">
                <a:latin typeface="Times New Roman" pitchFamily="18" charset="0"/>
                <a:cs typeface="Times New Roman" pitchFamily="18" charset="0"/>
              </a:rPr>
              <a:t>2 inspecţii curente</a:t>
            </a:r>
          </a:p>
          <a:p>
            <a:pPr lvl="1" algn="just" eaLnBrk="1" hangingPunct="1">
              <a:lnSpc>
                <a:spcPct val="90000"/>
              </a:lnSpc>
            </a:pPr>
            <a:r>
              <a:rPr lang="ro-RO" sz="2600" dirty="0">
                <a:latin typeface="Times New Roman" pitchFamily="18" charset="0"/>
                <a:cs typeface="Times New Roman" pitchFamily="18" charset="0"/>
              </a:rPr>
              <a:t>IC1 – cu un an înainte de depunerea dosarului</a:t>
            </a:r>
            <a:r>
              <a:rPr lang="en-US" sz="2600" dirty="0">
                <a:latin typeface="Times New Roman" pitchFamily="18" charset="0"/>
                <a:cs typeface="Times New Roman" pitchFamily="18" charset="0"/>
              </a:rPr>
              <a:t> de </a:t>
            </a:r>
            <a:r>
              <a:rPr lang="ro-RO" sz="2600" dirty="0">
                <a:latin typeface="Times New Roman" pitchFamily="18" charset="0"/>
                <a:cs typeface="Times New Roman" pitchFamily="18" charset="0"/>
              </a:rPr>
              <a:t>înscriere (valabilă 4 ani de activitate)</a:t>
            </a:r>
          </a:p>
          <a:p>
            <a:pPr lvl="1" algn="just" eaLnBrk="1" hangingPunct="1">
              <a:lnSpc>
                <a:spcPct val="90000"/>
              </a:lnSpc>
            </a:pPr>
            <a:r>
              <a:rPr lang="ro-RO" sz="2600" dirty="0">
                <a:latin typeface="Times New Roman" pitchFamily="18" charset="0"/>
                <a:cs typeface="Times New Roman" pitchFamily="18" charset="0"/>
              </a:rPr>
              <a:t>IC2 – în intervalul de la înscriere până la susţinerea inspecţiei speciale (valabilă 4 ani de activitate)</a:t>
            </a:r>
          </a:p>
          <a:p>
            <a:pPr lvl="1" algn="just">
              <a:lnSpc>
                <a:spcPct val="90000"/>
              </a:lnSpc>
            </a:pPr>
            <a:r>
              <a:rPr lang="ro-RO" sz="2600" dirty="0">
                <a:latin typeface="Times New Roman" pitchFamily="18" charset="0"/>
                <a:cs typeface="Times New Roman" pitchFamily="18" charset="0"/>
              </a:rPr>
              <a:t>Inspecţia specială</a:t>
            </a:r>
            <a:r>
              <a:rPr lang="en-US" sz="2600" dirty="0">
                <a:latin typeface="Times New Roman" pitchFamily="18" charset="0"/>
                <a:cs typeface="Times New Roman" pitchFamily="18" charset="0"/>
              </a:rPr>
              <a:t> </a:t>
            </a:r>
            <a:r>
              <a:rPr lang="ro-RO" sz="2600" dirty="0">
                <a:latin typeface="Times New Roman" pitchFamily="18" charset="0"/>
                <a:cs typeface="Times New Roman" pitchFamily="18" charset="0"/>
              </a:rPr>
              <a:t>– în </a:t>
            </a:r>
            <a:r>
              <a:rPr lang="en-US" sz="2600" dirty="0" err="1">
                <a:latin typeface="Times New Roman" pitchFamily="18" charset="0"/>
                <a:cs typeface="Times New Roman" pitchFamily="18" charset="0"/>
              </a:rPr>
              <a:t>ziua</a:t>
            </a:r>
            <a:r>
              <a:rPr lang="ro-RO" sz="2600" dirty="0">
                <a:latin typeface="Times New Roman" pitchFamily="18" charset="0"/>
                <a:cs typeface="Times New Roman" pitchFamily="18" charset="0"/>
              </a:rPr>
              <a:t> în care se susţine lucrarea metodico-științifică</a:t>
            </a:r>
          </a:p>
          <a:p>
            <a:pPr lvl="1" algn="just" eaLnBrk="1" hangingPunct="1">
              <a:lnSpc>
                <a:spcPct val="90000"/>
              </a:lnSpc>
            </a:pPr>
            <a:r>
              <a:rPr lang="ro-RO" sz="2600" u="sng" dirty="0">
                <a:latin typeface="Times New Roman" pitchFamily="18" charset="0"/>
                <a:cs typeface="Times New Roman" pitchFamily="18" charset="0"/>
              </a:rPr>
              <a:t>Notă:</a:t>
            </a:r>
            <a:r>
              <a:rPr lang="ro-RO" sz="2600" dirty="0">
                <a:latin typeface="Times New Roman" pitchFamily="18" charset="0"/>
                <a:cs typeface="Times New Roman" pitchFamily="18" charset="0"/>
              </a:rPr>
              <a:t> În perioada CIC / Concediu fără plată </a:t>
            </a:r>
            <a:r>
              <a:rPr lang="ro-RO" sz="2600" b="1" u="sng" dirty="0">
                <a:solidFill>
                  <a:srgbClr val="FF0000"/>
                </a:solidFill>
                <a:latin typeface="Times New Roman" pitchFamily="18" charset="0"/>
                <a:cs typeface="Times New Roman" pitchFamily="18" charset="0"/>
              </a:rPr>
              <a:t>NU</a:t>
            </a:r>
            <a:r>
              <a:rPr lang="ro-RO" sz="2600" dirty="0">
                <a:latin typeface="Times New Roman" pitchFamily="18" charset="0"/>
                <a:cs typeface="Times New Roman" pitchFamily="18" charset="0"/>
              </a:rPr>
              <a:t> pot fi  efectuate inspecţii.</a:t>
            </a:r>
            <a:endParaRPr lang="en-US" sz="2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42844" y="142852"/>
            <a:ext cx="8640960" cy="765868"/>
          </a:xfrm>
        </p:spPr>
        <p:txBody>
          <a:bodyPr>
            <a:noAutofit/>
          </a:bodyPr>
          <a:lstStyle/>
          <a:p>
            <a:pPr algn="ctr" eaLnBrk="1" hangingPunct="1">
              <a:defRPr/>
            </a:pPr>
            <a:r>
              <a:rPr lang="ro-RO" sz="3200" b="1" dirty="0">
                <a:solidFill>
                  <a:schemeClr val="tx1"/>
                </a:solidFill>
                <a:latin typeface="Times New Roman" panose="02020603050405020304" pitchFamily="18" charset="0"/>
                <a:cs typeface="Times New Roman" panose="02020603050405020304" pitchFamily="18" charset="0"/>
              </a:rPr>
              <a:t>Examenul pentru obținerea gradului didactic I</a:t>
            </a:r>
            <a:br>
              <a:rPr lang="ro-RO" sz="3200" b="1" dirty="0">
                <a:solidFill>
                  <a:schemeClr val="tx1"/>
                </a:solidFill>
                <a:latin typeface="Times New Roman" panose="02020603050405020304" pitchFamily="18" charset="0"/>
                <a:cs typeface="Times New Roman" panose="02020603050405020304" pitchFamily="18" charset="0"/>
              </a:rPr>
            </a:b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23555" name="Rectangle 3"/>
          <p:cNvSpPr>
            <a:spLocks noGrp="1" noChangeArrowheads="1"/>
          </p:cNvSpPr>
          <p:nvPr>
            <p:ph idx="1"/>
          </p:nvPr>
        </p:nvSpPr>
        <p:spPr>
          <a:xfrm>
            <a:off x="348524" y="1052736"/>
            <a:ext cx="8229600" cy="5306362"/>
          </a:xfrm>
        </p:spPr>
        <p:txBody>
          <a:bodyPr>
            <a:noAutofit/>
          </a:bodyPr>
          <a:lstStyle/>
          <a:p>
            <a:pPr lvl="0" algn="just"/>
            <a:r>
              <a:rPr lang="ro-RO" sz="2000" dirty="0">
                <a:latin typeface="Times New Roman" pitchFamily="18" charset="0"/>
                <a:cs typeface="Times New Roman" pitchFamily="18" charset="0"/>
              </a:rPr>
              <a:t>Inspecția specială din cadrul examenului pentru obținerea/echivalarea gradului didactic I precum și susținerea lurării metodico/științifice în cadrul examenului pentru acordarea gradului didactic I se realizează în </a:t>
            </a:r>
            <a:r>
              <a:rPr lang="ro-RO" sz="2000" b="1" dirty="0">
                <a:latin typeface="Times New Roman" pitchFamily="18" charset="0"/>
                <a:cs typeface="Times New Roman" pitchFamily="18" charset="0"/>
              </a:rPr>
              <a:t>sistem online,</a:t>
            </a:r>
            <a:r>
              <a:rPr lang="ro-RO" sz="2000" dirty="0">
                <a:latin typeface="Times New Roman" pitchFamily="18" charset="0"/>
                <a:cs typeface="Times New Roman" pitchFamily="18" charset="0"/>
              </a:rPr>
              <a:t> având în vedere atât specificul organizării și desfășurării cât și finalitățile acestor activități didactice. Elevii și cadrul didactic inspectat participă la cursuri în cadrul unității de învățământ - in situ.</a:t>
            </a:r>
            <a:endParaRPr lang="en-GB" sz="2000" b="1" dirty="0">
              <a:latin typeface="Times New Roman" pitchFamily="18" charset="0"/>
              <a:cs typeface="Times New Roman" pitchFamily="18" charset="0"/>
            </a:endParaRPr>
          </a:p>
          <a:p>
            <a:pPr lvl="0" algn="just"/>
            <a:r>
              <a:rPr lang="ro-RO" sz="2000" dirty="0">
                <a:latin typeface="Times New Roman" pitchFamily="18" charset="0"/>
                <a:cs typeface="Times New Roman" pitchFamily="18" charset="0"/>
              </a:rPr>
              <a:t>Planificarea susținerii inspecției speciale și a lucrării metodico-științifice se realizează de către centrul de perfecționare, cu acordul candidatului și al membrilor comisiei de examen.</a:t>
            </a:r>
            <a:endParaRPr lang="en-GB" sz="2000" b="1" dirty="0">
              <a:latin typeface="Times New Roman" pitchFamily="18" charset="0"/>
              <a:cs typeface="Times New Roman" pitchFamily="18" charset="0"/>
            </a:endParaRPr>
          </a:p>
          <a:p>
            <a:pPr algn="just" eaLnBrk="1" hangingPunct="1">
              <a:lnSpc>
                <a:spcPct val="80000"/>
              </a:lnSpc>
            </a:pPr>
            <a:r>
              <a:rPr lang="ro-RO" sz="2000" dirty="0">
                <a:latin typeface="Times New Roman" pitchFamily="18" charset="0"/>
                <a:cs typeface="Times New Roman" pitchFamily="18" charset="0"/>
              </a:rPr>
              <a:t>Locul, data şi ora la care se organizează şedinţa publică de susţinere a lucrării metodico-ştiinţifice se anunţă în unitatea de învăţământ de către conducerea unităţii respective.</a:t>
            </a:r>
          </a:p>
          <a:p>
            <a:pPr algn="just" eaLnBrk="1" hangingPunct="1">
              <a:lnSpc>
                <a:spcPct val="90000"/>
              </a:lnSpc>
            </a:pPr>
            <a:r>
              <a:rPr lang="vi-VN" sz="2000" dirty="0">
                <a:latin typeface="Times New Roman" pitchFamily="18" charset="0"/>
                <a:cs typeface="Times New Roman" pitchFamily="18" charset="0"/>
              </a:rPr>
              <a:t>Nota minimă de promovare a</a:t>
            </a:r>
            <a:r>
              <a:rPr lang="ro-RO" sz="2000" dirty="0">
                <a:latin typeface="Times New Roman" pitchFamily="18" charset="0"/>
                <a:cs typeface="Times New Roman" pitchFamily="18" charset="0"/>
              </a:rPr>
              <a:t> </a:t>
            </a:r>
            <a:r>
              <a:rPr lang="pt-BR" sz="2000" dirty="0">
                <a:latin typeface="Times New Roman" pitchFamily="18" charset="0"/>
                <a:cs typeface="Times New Roman" pitchFamily="18" charset="0"/>
              </a:rPr>
              <a:t>acestei probe este </a:t>
            </a:r>
            <a:r>
              <a:rPr lang="pt-BR" sz="2000" b="1" dirty="0">
                <a:latin typeface="Times New Roman" pitchFamily="18" charset="0"/>
                <a:cs typeface="Times New Roman" pitchFamily="18" charset="0"/>
              </a:rPr>
              <a:t>9 (nouă)</a:t>
            </a:r>
            <a:endParaRPr lang="en-US" sz="2000"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4320CE-BE3C-B81C-3F96-AF800C95ECE7}"/>
              </a:ext>
            </a:extLst>
          </p:cNvPr>
          <p:cNvPicPr>
            <a:picLocks noChangeAspect="1"/>
          </p:cNvPicPr>
          <p:nvPr/>
        </p:nvPicPr>
        <p:blipFill>
          <a:blip r:embed="rId2"/>
          <a:stretch>
            <a:fillRect/>
          </a:stretch>
        </p:blipFill>
        <p:spPr>
          <a:xfrm>
            <a:off x="971600" y="476672"/>
            <a:ext cx="6529382" cy="1518036"/>
          </a:xfrm>
          <a:prstGeom prst="rect">
            <a:avLst/>
          </a:prstGeom>
        </p:spPr>
      </p:pic>
      <p:sp>
        <p:nvSpPr>
          <p:cNvPr id="4" name="TextBox 3">
            <a:extLst>
              <a:ext uri="{FF2B5EF4-FFF2-40B4-BE49-F238E27FC236}">
                <a16:creationId xmlns:a16="http://schemas.microsoft.com/office/drawing/2014/main" id="{580AA576-EB5B-8C75-48EC-D09F3A852AA7}"/>
              </a:ext>
            </a:extLst>
          </p:cNvPr>
          <p:cNvSpPr txBox="1"/>
          <p:nvPr/>
        </p:nvSpPr>
        <p:spPr>
          <a:xfrm>
            <a:off x="562898" y="2014200"/>
            <a:ext cx="7249462" cy="4154984"/>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ACTIVITĂȚI:</a:t>
            </a: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Susţinerea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primei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inspecţii</a:t>
            </a:r>
            <a:r>
              <a:rPr lang="en-US" sz="2400" dirty="0">
                <a:latin typeface="Times New Roman" panose="02020603050405020304" pitchFamily="18" charset="0"/>
                <a:cs typeface="Times New Roman" panose="02020603050405020304" pitchFamily="18" charset="0"/>
              </a:rPr>
              <a:t> - IC1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şcolar</a:t>
            </a:r>
            <a:r>
              <a:rPr lang="en-US" sz="2400" dirty="0">
                <a:latin typeface="Times New Roman" panose="02020603050405020304" pitchFamily="18" charset="0"/>
                <a:cs typeface="Times New Roman" panose="02020603050405020304" pitchFamily="18" charset="0"/>
              </a:rPr>
              <a:t> 2020-2021</a:t>
            </a: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Depunerea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dosarului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octombrie</a:t>
            </a:r>
            <a:r>
              <a:rPr lang="en-US" sz="2400" dirty="0">
                <a:latin typeface="Times New Roman" panose="02020603050405020304" pitchFamily="18" charset="0"/>
                <a:cs typeface="Times New Roman" panose="02020603050405020304" pitchFamily="18" charset="0"/>
              </a:rPr>
              <a:t> 2021</a:t>
            </a: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Susţinerea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colocviului</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ianuarie-februarie</a:t>
            </a:r>
            <a:r>
              <a:rPr lang="en-US" sz="2400" dirty="0">
                <a:latin typeface="Times New Roman" panose="02020603050405020304" pitchFamily="18" charset="0"/>
                <a:cs typeface="Times New Roman" panose="02020603050405020304" pitchFamily="18" charset="0"/>
              </a:rPr>
              <a:t> 2022</a:t>
            </a: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Susținerea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celei</a:t>
            </a:r>
            <a:r>
              <a:rPr lang="en-US" sz="2400" dirty="0">
                <a:latin typeface="Times New Roman" panose="02020603050405020304" pitchFamily="18" charset="0"/>
                <a:cs typeface="Times New Roman" panose="02020603050405020304" pitchFamily="18" charset="0"/>
              </a:rPr>
              <a:t> de a </a:t>
            </a:r>
            <a:r>
              <a:rPr lang="en-US" sz="2400" dirty="0" err="1">
                <a:latin typeface="Times New Roman" panose="02020603050405020304" pitchFamily="18" charset="0"/>
                <a:cs typeface="Times New Roman" panose="02020603050405020304" pitchFamily="18" charset="0"/>
              </a:rPr>
              <a:t>doua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inspecții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curente</a:t>
            </a:r>
            <a:r>
              <a:rPr lang="en-US" sz="2400" dirty="0">
                <a:latin typeface="Times New Roman" panose="02020603050405020304" pitchFamily="18" charset="0"/>
                <a:cs typeface="Times New Roman" panose="02020603050405020304" pitchFamily="18" charset="0"/>
              </a:rPr>
              <a:t> (IC2) – 2022-2023</a:t>
            </a: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Depunerea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lucrării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metodico-științifice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până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târziu</a:t>
            </a:r>
            <a:r>
              <a:rPr lang="en-US" sz="2400" dirty="0">
                <a:latin typeface="Times New Roman" panose="02020603050405020304" pitchFamily="18" charset="0"/>
                <a:cs typeface="Times New Roman" panose="02020603050405020304" pitchFamily="18" charset="0"/>
              </a:rPr>
              <a:t> la data de 31.08.2023</a:t>
            </a: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Susținerea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lucrării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metodico-științifice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a IS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școlar</a:t>
            </a:r>
            <a:r>
              <a:rPr lang="en-US" sz="2400" dirty="0">
                <a:latin typeface="Times New Roman" panose="02020603050405020304" pitchFamily="18" charset="0"/>
                <a:cs typeface="Times New Roman" panose="02020603050405020304" pitchFamily="18" charset="0"/>
              </a:rPr>
              <a:t> 2023-2024</a:t>
            </a:r>
          </a:p>
        </p:txBody>
      </p:sp>
    </p:spTree>
    <p:extLst>
      <p:ext uri="{BB962C8B-B14F-4D97-AF65-F5344CB8AC3E}">
        <p14:creationId xmlns:p14="http://schemas.microsoft.com/office/powerpoint/2010/main" val="3946082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7BB2B4-7EB0-0954-16B1-9627A9307C76}"/>
              </a:ext>
            </a:extLst>
          </p:cNvPr>
          <p:cNvSpPr txBox="1"/>
          <p:nvPr/>
        </p:nvSpPr>
        <p:spPr>
          <a:xfrm>
            <a:off x="683568" y="1052736"/>
            <a:ext cx="7128792" cy="3539430"/>
          </a:xfrm>
          <a:prstGeom prst="rect">
            <a:avLst/>
          </a:prstGeom>
          <a:noFill/>
        </p:spPr>
        <p:txBody>
          <a:bodyPr wrap="square">
            <a:spAutoFit/>
          </a:bodyPr>
          <a:lstStyle/>
          <a:p>
            <a:pPr algn="just"/>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situația</a:t>
            </a:r>
            <a:r>
              <a:rPr lang="en-US" sz="2800" dirty="0">
                <a:latin typeface="Times New Roman" panose="02020603050405020304" pitchFamily="18" charset="0"/>
                <a:cs typeface="Times New Roman" panose="02020603050405020304" pitchFamily="18" charset="0"/>
              </a:rPr>
              <a:t> </a:t>
            </a:r>
            <a:r>
              <a:rPr lang="ro-RO" sz="2800" dirty="0">
                <a:latin typeface="Times New Roman" panose="02020603050405020304" pitchFamily="18" charset="0"/>
                <a:cs typeface="Times New Roman" panose="02020603050405020304" pitchFamily="18" charset="0"/>
              </a:rPr>
              <a:t>î</a:t>
            </a:r>
            <a:r>
              <a:rPr lang="en-US" sz="2800" dirty="0">
                <a:latin typeface="Times New Roman" panose="02020603050405020304" pitchFamily="18" charset="0"/>
                <a:cs typeface="Times New Roman" panose="02020603050405020304" pitchFamily="18" charset="0"/>
              </a:rPr>
              <a:t>n care </a:t>
            </a:r>
            <a:r>
              <a:rPr lang="en-US" sz="2800" dirty="0" err="1">
                <a:latin typeface="Times New Roman" panose="02020603050405020304" pitchFamily="18" charset="0"/>
                <a:cs typeface="Times New Roman" panose="02020603050405020304" pitchFamily="18" charset="0"/>
              </a:rPr>
              <a:t>candidatul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obţine</a:t>
            </a:r>
            <a:r>
              <a:rPr lang="en-US" sz="2800" dirty="0">
                <a:latin typeface="Times New Roman" panose="02020603050405020304" pitchFamily="18" charset="0"/>
                <a:cs typeface="Times New Roman" panose="02020603050405020304" pitchFamily="18" charset="0"/>
              </a:rPr>
              <a:t> nota 10 la </a:t>
            </a:r>
            <a:r>
              <a:rPr lang="en-US" sz="2800" dirty="0" err="1">
                <a:latin typeface="Times New Roman" panose="02020603050405020304" pitchFamily="18" charset="0"/>
                <a:cs typeface="Times New Roman" panose="02020603050405020304" pitchFamily="18" charset="0"/>
              </a:rPr>
              <a:t>definitivat</a:t>
            </a:r>
            <a:r>
              <a:rPr lang="en-US" sz="2800" dirty="0">
                <a:latin typeface="Times New Roman" panose="02020603050405020304" pitchFamily="18" charset="0"/>
                <a:cs typeface="Times New Roman" panose="02020603050405020304" pitchFamily="18" charset="0"/>
              </a:rPr>
              <a:t>, se </a:t>
            </a:r>
            <a:r>
              <a:rPr lang="en-US" sz="2800" dirty="0" err="1">
                <a:latin typeface="Times New Roman" panose="02020603050405020304" pitchFamily="18" charset="0"/>
                <a:cs typeface="Times New Roman" panose="02020603050405020304" pitchFamily="18" charset="0"/>
              </a:rPr>
              <a:t>poate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înscrie</a:t>
            </a:r>
            <a:r>
              <a:rPr lang="en-US" sz="2800" dirty="0">
                <a:latin typeface="Times New Roman" panose="02020603050405020304" pitchFamily="18" charset="0"/>
                <a:cs typeface="Times New Roman" panose="02020603050405020304" pitchFamily="18" charset="0"/>
              </a:rPr>
              <a:t> la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II cu un an </a:t>
            </a:r>
            <a:r>
              <a:rPr lang="en-US" sz="2800" dirty="0" err="1">
                <a:latin typeface="Times New Roman" panose="02020603050405020304" pitchFamily="18" charset="0"/>
                <a:cs typeface="Times New Roman" panose="02020603050405020304" pitchFamily="18" charset="0"/>
              </a:rPr>
              <a:t>mai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devreme</a:t>
            </a:r>
            <a:r>
              <a:rPr lang="en-US" sz="2800" dirty="0">
                <a:latin typeface="Times New Roman" panose="02020603050405020304" pitchFamily="18" charset="0"/>
                <a:cs typeface="Times New Roman" panose="02020603050405020304" pitchFamily="18" charset="0"/>
              </a:rPr>
              <a:t>. </a:t>
            </a:r>
          </a:p>
          <a:p>
            <a:pPr algn="just"/>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situația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care </a:t>
            </a:r>
            <a:r>
              <a:rPr lang="en-US" sz="2800" dirty="0" err="1">
                <a:latin typeface="Times New Roman" panose="02020603050405020304" pitchFamily="18" charset="0"/>
                <a:cs typeface="Times New Roman" panose="02020603050405020304" pitchFamily="18" charset="0"/>
              </a:rPr>
              <a:t>candidatul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obţine</a:t>
            </a:r>
            <a:r>
              <a:rPr lang="en-US" sz="2800" dirty="0">
                <a:latin typeface="Times New Roman" panose="02020603050405020304" pitchFamily="18" charset="0"/>
                <a:cs typeface="Times New Roman" panose="02020603050405020304" pitchFamily="18" charset="0"/>
              </a:rPr>
              <a:t> nota 10 la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II, se </a:t>
            </a:r>
            <a:r>
              <a:rPr lang="en-US" sz="2800" dirty="0" err="1">
                <a:latin typeface="Times New Roman" panose="02020603050405020304" pitchFamily="18" charset="0"/>
                <a:cs typeface="Times New Roman" panose="02020603050405020304" pitchFamily="18" charset="0"/>
              </a:rPr>
              <a:t>poate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înscrie</a:t>
            </a:r>
            <a:r>
              <a:rPr lang="en-US" sz="2800" dirty="0">
                <a:latin typeface="Times New Roman" panose="02020603050405020304" pitchFamily="18" charset="0"/>
                <a:cs typeface="Times New Roman" panose="02020603050405020304" pitchFamily="18" charset="0"/>
              </a:rPr>
              <a:t> la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 cu un an </a:t>
            </a:r>
            <a:r>
              <a:rPr lang="en-US" sz="2800" dirty="0" err="1">
                <a:latin typeface="Times New Roman" panose="02020603050405020304" pitchFamily="18" charset="0"/>
                <a:cs typeface="Times New Roman" panose="02020603050405020304" pitchFamily="18" charset="0"/>
              </a:rPr>
              <a:t>mai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devreme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respectiv</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depune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dosarul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primul</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după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II cu </a:t>
            </a:r>
            <a:r>
              <a:rPr lang="en-US" sz="2800" dirty="0" err="1">
                <a:latin typeface="Times New Roman" panose="02020603050405020304" pitchFamily="18" charset="0"/>
                <a:cs typeface="Times New Roman" panose="02020603050405020304" pitchFamily="18" charset="0"/>
              </a:rPr>
              <a:t>condiția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efectuării</a:t>
            </a:r>
            <a:r>
              <a:rPr lang="en-US" sz="2800" dirty="0">
                <a:latin typeface="Times New Roman" panose="02020603050405020304" pitchFamily="18" charset="0"/>
                <a:cs typeface="Times New Roman" panose="02020603050405020304" pitchFamily="18" charset="0"/>
              </a:rPr>
              <a:t> IC1 </a:t>
            </a:r>
            <a:r>
              <a:rPr lang="en-US" sz="2800" dirty="0" err="1">
                <a:latin typeface="Times New Roman" panose="02020603050405020304" pitchFamily="18" charset="0"/>
                <a:cs typeface="Times New Roman" panose="02020603050405020304" pitchFamily="18" charset="0"/>
              </a:rPr>
              <a:t>înainte</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depunerea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dosarului</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98755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428604"/>
            <a:ext cx="7248549" cy="5612759"/>
          </a:xfrm>
        </p:spPr>
        <p:txBody>
          <a:bodyPr>
            <a:normAutofit fontScale="92500" lnSpcReduction="10000"/>
          </a:bodyPr>
          <a:lstStyle/>
          <a:p>
            <a:pPr marL="0" lvl="0" indent="0" algn="ctr">
              <a:buNone/>
            </a:pPr>
            <a:r>
              <a:rPr lang="ro-RO" dirty="0">
                <a:latin typeface="Times New Roman" pitchFamily="18" charset="0"/>
                <a:cs typeface="Times New Roman" pitchFamily="18" charset="0"/>
              </a:rPr>
              <a:t> </a:t>
            </a:r>
            <a:r>
              <a:rPr lang="ro-RO" b="1" dirty="0">
                <a:latin typeface="Times New Roman" pitchFamily="18" charset="0"/>
                <a:cs typeface="Times New Roman" pitchFamily="18" charset="0"/>
              </a:rPr>
              <a:t>PRECIZĂRI INSPECȚII GRADE DIDACTICE</a:t>
            </a:r>
          </a:p>
          <a:p>
            <a:pPr lvl="0" algn="just"/>
            <a:r>
              <a:rPr lang="ro-RO" u="sng" dirty="0">
                <a:solidFill>
                  <a:schemeClr val="tx1"/>
                </a:solidFill>
                <a:latin typeface="Times New Roman" pitchFamily="18" charset="0"/>
                <a:cs typeface="Times New Roman" pitchFamily="18" charset="0"/>
              </a:rPr>
              <a:t>Inspecțiile de specialitate </a:t>
            </a:r>
            <a:r>
              <a:rPr lang="ro-RO" dirty="0">
                <a:solidFill>
                  <a:schemeClr val="tx1"/>
                </a:solidFill>
                <a:latin typeface="Times New Roman" pitchFamily="18" charset="0"/>
                <a:cs typeface="Times New Roman" pitchFamily="18" charset="0"/>
              </a:rPr>
              <a:t>din cadrul examenului pentru </a:t>
            </a:r>
            <a:r>
              <a:rPr lang="ro-RO" u="sng" dirty="0">
                <a:solidFill>
                  <a:schemeClr val="tx1"/>
                </a:solidFill>
                <a:latin typeface="Times New Roman" pitchFamily="18" charset="0"/>
                <a:cs typeface="Times New Roman" pitchFamily="18" charset="0"/>
              </a:rPr>
              <a:t>definitivare</a:t>
            </a:r>
            <a:r>
              <a:rPr lang="ro-RO" dirty="0">
                <a:solidFill>
                  <a:schemeClr val="tx1"/>
                </a:solidFill>
                <a:latin typeface="Times New Roman" pitchFamily="18" charset="0"/>
                <a:cs typeface="Times New Roman" pitchFamily="18" charset="0"/>
              </a:rPr>
              <a:t> în învățământ, </a:t>
            </a:r>
            <a:r>
              <a:rPr lang="ro-RO" u="sng" dirty="0">
                <a:solidFill>
                  <a:schemeClr val="tx1"/>
                </a:solidFill>
                <a:latin typeface="Times New Roman" pitchFamily="18" charset="0"/>
                <a:cs typeface="Times New Roman" pitchFamily="18" charset="0"/>
              </a:rPr>
              <a:t>inspecțiile speciale </a:t>
            </a:r>
            <a:r>
              <a:rPr lang="ro-RO" dirty="0">
                <a:solidFill>
                  <a:schemeClr val="tx1"/>
                </a:solidFill>
                <a:latin typeface="Times New Roman" pitchFamily="18" charset="0"/>
                <a:cs typeface="Times New Roman" pitchFamily="18" charset="0"/>
              </a:rPr>
              <a:t>din </a:t>
            </a:r>
            <a:r>
              <a:rPr lang="ro-RO" dirty="0">
                <a:latin typeface="Times New Roman" pitchFamily="18" charset="0"/>
                <a:cs typeface="Times New Roman" pitchFamily="18" charset="0"/>
              </a:rPr>
              <a:t>cadrul examenului pentru obținerea </a:t>
            </a:r>
            <a:r>
              <a:rPr lang="ro-RO" u="sng" dirty="0">
                <a:latin typeface="Times New Roman" pitchFamily="18" charset="0"/>
                <a:cs typeface="Times New Roman" pitchFamily="18" charset="0"/>
              </a:rPr>
              <a:t>gradului didactic II </a:t>
            </a:r>
            <a:r>
              <a:rPr lang="ro-RO" dirty="0">
                <a:latin typeface="Times New Roman" pitchFamily="18" charset="0"/>
                <a:cs typeface="Times New Roman" pitchFamily="18" charset="0"/>
              </a:rPr>
              <a:t>și </a:t>
            </a:r>
            <a:r>
              <a:rPr lang="ro-RO" u="sng" dirty="0">
                <a:latin typeface="Times New Roman" pitchFamily="18" charset="0"/>
                <a:cs typeface="Times New Roman" pitchFamily="18" charset="0"/>
              </a:rPr>
              <a:t>inspecțiile școlare curente </a:t>
            </a:r>
            <a:r>
              <a:rPr lang="ro-RO" dirty="0">
                <a:latin typeface="Times New Roman" pitchFamily="18" charset="0"/>
                <a:cs typeface="Times New Roman" pitchFamily="18" charset="0"/>
              </a:rPr>
              <a:t>din cadrul examenelor pentru obținerea/echivalarea gradului didactic I și pentru obținerea gradului didctic II se vor realiza în unitățile școlare </a:t>
            </a:r>
            <a:r>
              <a:rPr lang="ro-RO" b="1" dirty="0">
                <a:latin typeface="Times New Roman" pitchFamily="18" charset="0"/>
                <a:cs typeface="Times New Roman" pitchFamily="18" charset="0"/>
              </a:rPr>
              <a:t>cu prezența fizică </a:t>
            </a:r>
            <a:r>
              <a:rPr lang="ro-RO" dirty="0">
                <a:latin typeface="Times New Roman" pitchFamily="18" charset="0"/>
                <a:cs typeface="Times New Roman" pitchFamily="18" charset="0"/>
              </a:rPr>
              <a:t>a cadrului didactic inspectat, a elevilor și a inspectoru</a:t>
            </a:r>
            <a:r>
              <a:rPr lang="en-US" dirty="0" err="1">
                <a:latin typeface="Times New Roman" pitchFamily="18" charset="0"/>
                <a:cs typeface="Times New Roman" pitchFamily="18" charset="0"/>
              </a:rPr>
              <a:t>lu</a:t>
            </a:r>
            <a:r>
              <a:rPr lang="ro-RO" dirty="0">
                <a:latin typeface="Times New Roman" pitchFamily="18" charset="0"/>
                <a:cs typeface="Times New Roman" pitchFamily="18" charset="0"/>
              </a:rPr>
              <a:t>i școlar/metodistului, repatizat de către ISJMM, conform fiecărei discipline/specializări. Cadrul didactic inspectat are obligația de a contacta inspectorul școlar/metodistul repartizat și a stabili, de comun acord, data și ora inspecției ce urmează a fi efectuate. </a:t>
            </a:r>
          </a:p>
          <a:p>
            <a:pPr lvl="0" algn="just"/>
            <a:r>
              <a:rPr lang="ro-RO" dirty="0">
                <a:latin typeface="Times New Roman" pitchFamily="18" charset="0"/>
                <a:cs typeface="Times New Roman" pitchFamily="18" charset="0"/>
              </a:rPr>
              <a:t>În situații excepționale (ex: condiții epidemiologice/reabilitarea spațiilor școlare, alte situații), în baza unei analize a situației specifice a unității, Inspectoratul Școlar Județean Maramureș poate decide organizarea și desfășurarea acestor inspecții și în sistem online, cu respectarea prevederilor metodologice specifice examenului pentru definitivare în învățământ și ale examenelor pentru obținerea gradelor didactice II și I.</a:t>
            </a:r>
            <a:endParaRPr lang="en-GB" b="1" dirty="0">
              <a:latin typeface="Times New Roman" pitchFamily="18" charset="0"/>
              <a:cs typeface="Times New Roman" pitchFamily="18" charset="0"/>
            </a:endParaRPr>
          </a:p>
          <a:p>
            <a:pPr lvl="0" algn="just"/>
            <a:r>
              <a:rPr lang="ro-RO" dirty="0">
                <a:latin typeface="Times New Roman" pitchFamily="18" charset="0"/>
                <a:cs typeface="Times New Roman" pitchFamily="18" charset="0"/>
              </a:rPr>
              <a:t>Inspecțiile de specialitate din cadrul examenului pentru definitivare în învățământ pentru educatori-puericultori, se vor realiza la 4 activități didactice diferite din cadrul celor trei tipuri de activități de învățare din planul de învățământ specific: 1.Activități tematice; 2. Jocuri și activități alese; 3. Rutine și tranziții.</a:t>
            </a:r>
            <a:endParaRPr lang="en-GB" b="1" dirty="0">
              <a:latin typeface="Times New Roman" pitchFamily="18" charset="0"/>
              <a:cs typeface="Times New Roman" pitchFamily="18" charset="0"/>
            </a:endParaRP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420888"/>
            <a:ext cx="8305800" cy="1143000"/>
          </a:xfrm>
          <a:ln>
            <a:miter lim="800000"/>
            <a:headEnd/>
            <a:tailEnd/>
          </a:ln>
        </p:spPr>
        <p:txBody>
          <a:bodyPr>
            <a:normAutofit/>
          </a:bodyPr>
          <a:lstStyle/>
          <a:p>
            <a:pPr algn="ctr" eaLnBrk="1" fontAlgn="auto" hangingPunct="1">
              <a:spcAft>
                <a:spcPts val="0"/>
              </a:spcAft>
              <a:defRPr/>
            </a:pPr>
            <a:r>
              <a:rPr lang="ro-RO" dirty="0"/>
              <a:t>Vă mulțumim pentru atenție!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4158-EBF7-4BAD-ABFD-52ACB1AB785D}"/>
              </a:ext>
            </a:extLst>
          </p:cNvPr>
          <p:cNvSpPr>
            <a:spLocks noGrp="1"/>
          </p:cNvSpPr>
          <p:nvPr>
            <p:ph type="title"/>
          </p:nvPr>
        </p:nvSpPr>
        <p:spPr>
          <a:xfrm>
            <a:off x="478631" y="169924"/>
            <a:ext cx="8079581" cy="755109"/>
          </a:xfrm>
        </p:spPr>
        <p:txBody>
          <a:bodyPr>
            <a:noAutofit/>
          </a:bodyPr>
          <a:lstStyle/>
          <a:p>
            <a:pPr algn="ctr"/>
            <a:br>
              <a:rPr lang="ro-RO" sz="2400" b="1" i="0" u="none" strike="noStrike" baseline="0" dirty="0">
                <a:solidFill>
                  <a:srgbClr val="000000"/>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EXAMENUL NAŢIONAL PENTRU DEFINITIVARE ÎN ÎNVĂŢĂMÂNTUL PREUNIVERSITAR</a:t>
            </a:r>
            <a:endParaRPr lang="ro-RO" sz="2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54C0CE0-7112-4DA5-AE92-2E72AD377A4A}"/>
              </a:ext>
            </a:extLst>
          </p:cNvPr>
          <p:cNvSpPr>
            <a:spLocks noGrp="1"/>
          </p:cNvSpPr>
          <p:nvPr>
            <p:ph idx="1"/>
          </p:nvPr>
        </p:nvSpPr>
        <p:spPr>
          <a:xfrm>
            <a:off x="357158" y="1357298"/>
            <a:ext cx="7743446" cy="4555121"/>
          </a:xfrm>
        </p:spPr>
        <p:txBody>
          <a:bodyPr>
            <a:normAutofit fontScale="92500" lnSpcReduction="20000"/>
          </a:bodyPr>
          <a:lstStyle/>
          <a:p>
            <a:pPr algn="l"/>
            <a:endParaRPr lang="ro-RO" sz="1800" b="0" i="0" u="none" strike="noStrike" baseline="0" dirty="0">
              <a:solidFill>
                <a:srgbClr val="000000"/>
              </a:solidFill>
              <a:latin typeface="Times New Roman" panose="02020603050405020304" pitchFamily="18" charset="0"/>
            </a:endParaRPr>
          </a:p>
          <a:p>
            <a:pPr algn="just"/>
            <a:r>
              <a:rPr lang="nn-NO" b="0" i="0" u="none" strike="noStrike" baseline="0" dirty="0">
                <a:solidFill>
                  <a:srgbClr val="000000"/>
                </a:solidFill>
                <a:latin typeface="Times New Roman" panose="02020603050405020304" pitchFamily="18" charset="0"/>
                <a:cs typeface="Times New Roman" panose="02020603050405020304" pitchFamily="18" charset="0"/>
              </a:rPr>
              <a:t> </a:t>
            </a:r>
            <a:r>
              <a:rPr lang="nn-NO" sz="3200" b="0" i="0" u="none" strike="noStrike" baseline="0" dirty="0">
                <a:solidFill>
                  <a:srgbClr val="000000"/>
                </a:solidFill>
                <a:latin typeface="Times New Roman" panose="02020603050405020304" pitchFamily="18" charset="0"/>
                <a:cs typeface="Times New Roman" panose="02020603050405020304" pitchFamily="18" charset="0"/>
              </a:rPr>
              <a:t>ORDIN Nr. 5434 din 31 august 2020 </a:t>
            </a:r>
            <a:r>
              <a:rPr lang="ro-RO" sz="3200" b="0" i="0" u="none" strike="noStrike" baseline="0" dirty="0">
                <a:solidFill>
                  <a:srgbClr val="000000"/>
                </a:solidFill>
                <a:latin typeface="Times New Roman" panose="02020603050405020304" pitchFamily="18" charset="0"/>
                <a:cs typeface="Times New Roman" panose="02020603050405020304" pitchFamily="18" charset="0"/>
              </a:rPr>
              <a:t>privind aprobarea Metodologiei-cadru de organizare şi desfăşurare a examenului naţional pentru definitivare în învăţământul preuniversitar</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cu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modificările</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şi</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completările</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ulterioare</a:t>
            </a:r>
            <a:r>
              <a:rPr lang="ro-RO" sz="32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r>
              <a:rPr lang="ro-RO" sz="3200" dirty="0">
                <a:effectLst/>
                <a:latin typeface="Times New Roman" panose="02020603050405020304" pitchFamily="18" charset="0"/>
                <a:cs typeface="Times New Roman" panose="02020603050405020304" pitchFamily="18" charset="0"/>
              </a:rPr>
              <a:t>ORDIN Nr. 5</a:t>
            </a:r>
            <a:r>
              <a:rPr lang="en-GB" sz="3200" dirty="0">
                <a:effectLst/>
                <a:latin typeface="Times New Roman" panose="02020603050405020304" pitchFamily="18" charset="0"/>
                <a:cs typeface="Times New Roman" panose="02020603050405020304" pitchFamily="18" charset="0"/>
              </a:rPr>
              <a:t>723</a:t>
            </a:r>
            <a:r>
              <a:rPr lang="ro-RO" sz="3200" dirty="0">
                <a:effectLst/>
                <a:latin typeface="Times New Roman" panose="02020603050405020304" pitchFamily="18" charset="0"/>
                <a:cs typeface="Times New Roman" panose="02020603050405020304" pitchFamily="18" charset="0"/>
              </a:rPr>
              <a:t> din </a:t>
            </a:r>
            <a:r>
              <a:rPr lang="en-GB" sz="3200" dirty="0">
                <a:latin typeface="Times New Roman" panose="02020603050405020304" pitchFamily="18" charset="0"/>
                <a:cs typeface="Times New Roman" panose="02020603050405020304" pitchFamily="18" charset="0"/>
              </a:rPr>
              <a:t>27</a:t>
            </a:r>
            <a:r>
              <a:rPr lang="ro-RO" sz="3200" dirty="0">
                <a:effectLst/>
                <a:latin typeface="Times New Roman" panose="02020603050405020304" pitchFamily="18" charset="0"/>
                <a:cs typeface="Times New Roman" panose="02020603050405020304" pitchFamily="18" charset="0"/>
              </a:rPr>
              <a:t> septembrie 202</a:t>
            </a:r>
            <a:r>
              <a:rPr lang="en-GB" sz="3200" dirty="0">
                <a:effectLst/>
                <a:latin typeface="Times New Roman" panose="02020603050405020304" pitchFamily="18" charset="0"/>
                <a:cs typeface="Times New Roman" panose="02020603050405020304" pitchFamily="18" charset="0"/>
              </a:rPr>
              <a:t>2</a:t>
            </a:r>
            <a:r>
              <a:rPr lang="ro-RO" sz="3200" dirty="0">
                <a:effectLst/>
                <a:latin typeface="Times New Roman" panose="02020603050405020304" pitchFamily="18" charset="0"/>
                <a:cs typeface="Times New Roman" panose="02020603050405020304" pitchFamily="18" charset="0"/>
              </a:rPr>
              <a:t> privind aprobarea Calendarului de organizare şi desfăşurare a examenului naţional de definitivare în învăţământ în anul şcolar 202</a:t>
            </a:r>
            <a:r>
              <a:rPr lang="en-GB" sz="3200" dirty="0">
                <a:effectLst/>
                <a:latin typeface="Times New Roman" panose="02020603050405020304" pitchFamily="18" charset="0"/>
                <a:cs typeface="Times New Roman" panose="02020603050405020304" pitchFamily="18" charset="0"/>
              </a:rPr>
              <a:t>2</a:t>
            </a:r>
            <a:r>
              <a:rPr lang="ro-RO" sz="3200" dirty="0">
                <a:effectLst/>
                <a:latin typeface="Times New Roman" panose="02020603050405020304" pitchFamily="18" charset="0"/>
                <a:cs typeface="Times New Roman" panose="02020603050405020304" pitchFamily="18" charset="0"/>
              </a:rPr>
              <a:t> -202</a:t>
            </a:r>
            <a:r>
              <a:rPr lang="en-GB" sz="3200" dirty="0">
                <a:effectLst/>
                <a:latin typeface="Times New Roman" panose="02020603050405020304" pitchFamily="18" charset="0"/>
                <a:cs typeface="Times New Roman" panose="02020603050405020304" pitchFamily="18" charset="0"/>
              </a:rPr>
              <a:t>3</a:t>
            </a:r>
            <a:endParaRPr lang="ro-RO"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10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56D5A6CA-1445-49F9-B8A9-3484A0438FEC}"/>
              </a:ext>
            </a:extLst>
          </p:cNvPr>
          <p:cNvGraphicFramePr>
            <a:graphicFrameLocks noGrp="1"/>
          </p:cNvGraphicFramePr>
          <p:nvPr>
            <p:extLst>
              <p:ext uri="{D42A27DB-BD31-4B8C-83A1-F6EECF244321}">
                <p14:modId xmlns:p14="http://schemas.microsoft.com/office/powerpoint/2010/main" val="4111378895"/>
              </p:ext>
            </p:extLst>
          </p:nvPr>
        </p:nvGraphicFramePr>
        <p:xfrm>
          <a:off x="285720" y="142852"/>
          <a:ext cx="8072494" cy="6583680"/>
        </p:xfrm>
        <a:graphic>
          <a:graphicData uri="http://schemas.openxmlformats.org/drawingml/2006/table">
            <a:tbl>
              <a:tblPr firstRow="1" bandRow="1">
                <a:tableStyleId>{5C22544A-7EE6-4342-B048-85BDC9FD1C3A}</a:tableStyleId>
              </a:tblPr>
              <a:tblGrid>
                <a:gridCol w="2211955">
                  <a:extLst>
                    <a:ext uri="{9D8B030D-6E8A-4147-A177-3AD203B41FA5}">
                      <a16:colId xmlns:a16="http://schemas.microsoft.com/office/drawing/2014/main" val="4004681464"/>
                    </a:ext>
                  </a:extLst>
                </a:gridCol>
                <a:gridCol w="5860539">
                  <a:extLst>
                    <a:ext uri="{9D8B030D-6E8A-4147-A177-3AD203B41FA5}">
                      <a16:colId xmlns:a16="http://schemas.microsoft.com/office/drawing/2014/main" val="3433519751"/>
                    </a:ext>
                  </a:extLst>
                </a:gridCol>
              </a:tblGrid>
              <a:tr h="630354">
                <a:tc>
                  <a:txBody>
                    <a:bodyPr/>
                    <a:lstStyle/>
                    <a:p>
                      <a:r>
                        <a:rPr lang="en-US" dirty="0"/>
                        <a:t>03.10-14.10.2022</a:t>
                      </a:r>
                    </a:p>
                  </a:txBody>
                  <a:tcPr/>
                </a:tc>
                <a:tc>
                  <a:txBody>
                    <a:bodyPr/>
                    <a:lstStyle/>
                    <a:p>
                      <a:r>
                        <a:rPr lang="en-US" dirty="0" err="1"/>
                        <a:t>Emiterea</a:t>
                      </a:r>
                      <a:r>
                        <a:rPr lang="en-US" dirty="0"/>
                        <a:t> </a:t>
                      </a:r>
                      <a:r>
                        <a:rPr lang="en-US" dirty="0" err="1"/>
                        <a:t>deciziilor</a:t>
                      </a:r>
                      <a:r>
                        <a:rPr lang="en-US" dirty="0"/>
                        <a:t> de </a:t>
                      </a:r>
                      <a:r>
                        <a:rPr lang="en-US" dirty="0" err="1"/>
                        <a:t>constituire</a:t>
                      </a:r>
                      <a:r>
                        <a:rPr lang="en-US" dirty="0"/>
                        <a:t> a </a:t>
                      </a:r>
                      <a:r>
                        <a:rPr lang="en-US" dirty="0" err="1"/>
                        <a:t>comisiilor</a:t>
                      </a:r>
                      <a:r>
                        <a:rPr lang="en-US" dirty="0"/>
                        <a:t> de examen </a:t>
                      </a:r>
                      <a:r>
                        <a:rPr lang="en-US" dirty="0" err="1"/>
                        <a:t>judeţene</a:t>
                      </a:r>
                      <a:endParaRPr lang="en-US" dirty="0"/>
                    </a:p>
                  </a:txBody>
                  <a:tcPr/>
                </a:tc>
                <a:extLst>
                  <a:ext uri="{0D108BD9-81ED-4DB2-BD59-A6C34878D82A}">
                    <a16:rowId xmlns:a16="http://schemas.microsoft.com/office/drawing/2014/main" val="2107716748"/>
                  </a:ext>
                </a:extLst>
              </a:tr>
              <a:tr h="360202">
                <a:tc>
                  <a:txBody>
                    <a:bodyPr/>
                    <a:lstStyle/>
                    <a:p>
                      <a:r>
                        <a:rPr lang="en-US" dirty="0" err="1"/>
                        <a:t>până</a:t>
                      </a:r>
                      <a:r>
                        <a:rPr lang="en-US" dirty="0"/>
                        <a:t> la 14.10.2020 </a:t>
                      </a:r>
                    </a:p>
                  </a:txBody>
                  <a:tcPr/>
                </a:tc>
                <a:tc>
                  <a:txBody>
                    <a:bodyPr/>
                    <a:lstStyle/>
                    <a:p>
                      <a:r>
                        <a:rPr lang="en-US" dirty="0" err="1"/>
                        <a:t>Înscrierea</a:t>
                      </a:r>
                      <a:r>
                        <a:rPr lang="en-US" dirty="0"/>
                        <a:t> </a:t>
                      </a:r>
                      <a:r>
                        <a:rPr lang="en-US" dirty="0" err="1"/>
                        <a:t>candidaţilor</a:t>
                      </a:r>
                      <a:r>
                        <a:rPr lang="en-US" dirty="0"/>
                        <a:t> la </a:t>
                      </a:r>
                      <a:r>
                        <a:rPr lang="en-US" dirty="0" err="1"/>
                        <a:t>unităţile</a:t>
                      </a:r>
                      <a:r>
                        <a:rPr lang="en-US" dirty="0"/>
                        <a:t> de </a:t>
                      </a:r>
                      <a:r>
                        <a:rPr lang="en-US" dirty="0" err="1"/>
                        <a:t>învăţământ</a:t>
                      </a:r>
                      <a:endParaRPr lang="en-US" dirty="0"/>
                    </a:p>
                  </a:txBody>
                  <a:tcPr/>
                </a:tc>
                <a:extLst>
                  <a:ext uri="{0D108BD9-81ED-4DB2-BD59-A6C34878D82A}">
                    <a16:rowId xmlns:a16="http://schemas.microsoft.com/office/drawing/2014/main" val="2094125016"/>
                  </a:ext>
                </a:extLst>
              </a:tr>
              <a:tr h="900505">
                <a:tc>
                  <a:txBody>
                    <a:bodyPr/>
                    <a:lstStyle/>
                    <a:p>
                      <a:r>
                        <a:rPr lang="en-US" dirty="0"/>
                        <a:t>17.10 - 28.10.2022</a:t>
                      </a:r>
                    </a:p>
                  </a:txBody>
                  <a:tcPr/>
                </a:tc>
                <a:tc>
                  <a:txBody>
                    <a:bodyPr/>
                    <a:lstStyle/>
                    <a:p>
                      <a:r>
                        <a:rPr lang="en-US" dirty="0" err="1"/>
                        <a:t>Transmiterea</a:t>
                      </a:r>
                      <a:r>
                        <a:rPr lang="en-US" dirty="0"/>
                        <a:t> </a:t>
                      </a:r>
                      <a:r>
                        <a:rPr lang="en-US" dirty="0" err="1"/>
                        <a:t>dosarelor</a:t>
                      </a:r>
                      <a:r>
                        <a:rPr lang="en-US" dirty="0"/>
                        <a:t> de </a:t>
                      </a:r>
                      <a:r>
                        <a:rPr lang="en-US" dirty="0" err="1"/>
                        <a:t>înscriere</a:t>
                      </a:r>
                      <a:r>
                        <a:rPr lang="en-US" dirty="0"/>
                        <a:t> la </a:t>
                      </a:r>
                      <a:r>
                        <a:rPr lang="en-US" dirty="0" err="1"/>
                        <a:t>inspectoratul</a:t>
                      </a:r>
                      <a:r>
                        <a:rPr lang="en-US" dirty="0"/>
                        <a:t> </a:t>
                      </a:r>
                      <a:r>
                        <a:rPr lang="en-US" dirty="0" err="1"/>
                        <a:t>şcolar</a:t>
                      </a:r>
                      <a:r>
                        <a:rPr lang="en-US" dirty="0"/>
                        <a:t>, </a:t>
                      </a:r>
                      <a:r>
                        <a:rPr lang="en-US" dirty="0" err="1"/>
                        <a:t>verificarea</a:t>
                      </a:r>
                      <a:r>
                        <a:rPr lang="en-US" dirty="0"/>
                        <a:t> </a:t>
                      </a:r>
                      <a:r>
                        <a:rPr lang="en-US" dirty="0" err="1"/>
                        <a:t>şi</a:t>
                      </a:r>
                      <a:r>
                        <a:rPr lang="en-US" dirty="0"/>
                        <a:t> </a:t>
                      </a:r>
                      <a:r>
                        <a:rPr lang="en-US" dirty="0" err="1"/>
                        <a:t>avizarea</a:t>
                      </a:r>
                      <a:r>
                        <a:rPr lang="en-US" dirty="0"/>
                        <a:t> </a:t>
                      </a:r>
                      <a:r>
                        <a:rPr lang="en-US" dirty="0" err="1"/>
                        <a:t>acestora</a:t>
                      </a:r>
                      <a:r>
                        <a:rPr lang="en-US" dirty="0"/>
                        <a:t>, conform </a:t>
                      </a:r>
                      <a:r>
                        <a:rPr lang="en-US" dirty="0" err="1"/>
                        <a:t>graficului</a:t>
                      </a:r>
                      <a:r>
                        <a:rPr lang="en-US" dirty="0"/>
                        <a:t> </a:t>
                      </a:r>
                      <a:r>
                        <a:rPr lang="en-US" dirty="0" err="1"/>
                        <a:t>elaborat</a:t>
                      </a:r>
                      <a:r>
                        <a:rPr lang="en-US" dirty="0"/>
                        <a:t> </a:t>
                      </a:r>
                      <a:r>
                        <a:rPr lang="en-US" dirty="0" err="1"/>
                        <a:t>şi</a:t>
                      </a:r>
                      <a:r>
                        <a:rPr lang="en-US" dirty="0"/>
                        <a:t> </a:t>
                      </a:r>
                      <a:r>
                        <a:rPr lang="en-US" dirty="0" err="1"/>
                        <a:t>comunicat</a:t>
                      </a:r>
                      <a:r>
                        <a:rPr lang="en-US" dirty="0"/>
                        <a:t> de </a:t>
                      </a:r>
                      <a:r>
                        <a:rPr lang="en-US" dirty="0" err="1"/>
                        <a:t>inspectoratul</a:t>
                      </a:r>
                      <a:r>
                        <a:rPr lang="en-US" dirty="0"/>
                        <a:t> </a:t>
                      </a:r>
                      <a:r>
                        <a:rPr lang="en-US" dirty="0" err="1"/>
                        <a:t>şcolar</a:t>
                      </a:r>
                      <a:endParaRPr lang="en-US" dirty="0"/>
                    </a:p>
                  </a:txBody>
                  <a:tcPr/>
                </a:tc>
                <a:extLst>
                  <a:ext uri="{0D108BD9-81ED-4DB2-BD59-A6C34878D82A}">
                    <a16:rowId xmlns:a16="http://schemas.microsoft.com/office/drawing/2014/main" val="3969365439"/>
                  </a:ext>
                </a:extLst>
              </a:tr>
              <a:tr h="900505">
                <a:tc>
                  <a:txBody>
                    <a:bodyPr/>
                    <a:lstStyle/>
                    <a:p>
                      <a:r>
                        <a:rPr lang="en-US" dirty="0" err="1"/>
                        <a:t>până</a:t>
                      </a:r>
                      <a:r>
                        <a:rPr lang="en-US" dirty="0"/>
                        <a:t> la 31.05.2023</a:t>
                      </a:r>
                    </a:p>
                  </a:txBody>
                  <a:tcPr/>
                </a:tc>
                <a:tc>
                  <a:txBody>
                    <a:bodyPr/>
                    <a:lstStyle/>
                    <a:p>
                      <a:r>
                        <a:rPr lang="en-US" dirty="0" err="1"/>
                        <a:t>Efectuarea</a:t>
                      </a:r>
                      <a:r>
                        <a:rPr lang="en-US" dirty="0"/>
                        <a:t> </a:t>
                      </a:r>
                      <a:r>
                        <a:rPr lang="en-US" dirty="0" err="1"/>
                        <a:t>inspecţiilor</a:t>
                      </a:r>
                      <a:r>
                        <a:rPr lang="en-US" dirty="0"/>
                        <a:t> de </a:t>
                      </a:r>
                      <a:r>
                        <a:rPr lang="en-US" dirty="0" err="1"/>
                        <a:t>specialitate</a:t>
                      </a:r>
                      <a:r>
                        <a:rPr lang="en-US" dirty="0"/>
                        <a:t>:</a:t>
                      </a:r>
                    </a:p>
                    <a:p>
                      <a:pPr marL="342900" indent="-342900">
                        <a:buAutoNum type="alphaLcParenR"/>
                      </a:pPr>
                      <a:r>
                        <a:rPr lang="en-US" dirty="0"/>
                        <a:t>prima </a:t>
                      </a:r>
                      <a:r>
                        <a:rPr lang="en-US" dirty="0" err="1"/>
                        <a:t>inspecţie</a:t>
                      </a:r>
                      <a:r>
                        <a:rPr lang="en-US" dirty="0"/>
                        <a:t> </a:t>
                      </a:r>
                      <a:r>
                        <a:rPr lang="en-US" dirty="0" err="1"/>
                        <a:t>până</a:t>
                      </a:r>
                      <a:r>
                        <a:rPr lang="en-US" baseline="0" dirty="0"/>
                        <a:t> </a:t>
                      </a:r>
                      <a:r>
                        <a:rPr lang="en-US" baseline="0" dirty="0" err="1"/>
                        <a:t>în</a:t>
                      </a:r>
                      <a:r>
                        <a:rPr lang="en-US" baseline="0" dirty="0"/>
                        <a:t> 5 </a:t>
                      </a:r>
                      <a:r>
                        <a:rPr lang="en-US" baseline="0" dirty="0" err="1"/>
                        <a:t>februarie</a:t>
                      </a:r>
                      <a:r>
                        <a:rPr lang="en-US" baseline="0" dirty="0"/>
                        <a:t> 2023</a:t>
                      </a:r>
                      <a:endParaRPr lang="en-US" dirty="0"/>
                    </a:p>
                    <a:p>
                      <a:pPr marL="342900" indent="-342900">
                        <a:buAutoNum type="alphaLcParenR"/>
                      </a:pPr>
                      <a:r>
                        <a:rPr lang="en-US" dirty="0"/>
                        <a:t>a </a:t>
                      </a:r>
                      <a:r>
                        <a:rPr lang="en-US" dirty="0" err="1"/>
                        <a:t>doua</a:t>
                      </a:r>
                      <a:r>
                        <a:rPr lang="en-US" dirty="0"/>
                        <a:t> </a:t>
                      </a:r>
                      <a:r>
                        <a:rPr lang="en-US" dirty="0" err="1"/>
                        <a:t>inspecţie</a:t>
                      </a:r>
                      <a:r>
                        <a:rPr lang="en-US" baseline="0" dirty="0"/>
                        <a:t> </a:t>
                      </a:r>
                      <a:r>
                        <a:rPr lang="en-US" baseline="0" dirty="0" err="1"/>
                        <a:t>până</a:t>
                      </a:r>
                      <a:r>
                        <a:rPr lang="en-US" baseline="0" dirty="0"/>
                        <a:t> </a:t>
                      </a:r>
                      <a:r>
                        <a:rPr lang="en-US" baseline="0" dirty="0" err="1"/>
                        <a:t>în</a:t>
                      </a:r>
                      <a:r>
                        <a:rPr lang="en-US" baseline="0" dirty="0"/>
                        <a:t> 31 </a:t>
                      </a:r>
                      <a:r>
                        <a:rPr lang="en-US" baseline="0" dirty="0" err="1"/>
                        <a:t>mai</a:t>
                      </a:r>
                      <a:r>
                        <a:rPr lang="en-US" baseline="0" dirty="0"/>
                        <a:t> 2023</a:t>
                      </a:r>
                      <a:endParaRPr lang="en-US" dirty="0"/>
                    </a:p>
                  </a:txBody>
                  <a:tcPr/>
                </a:tc>
                <a:extLst>
                  <a:ext uri="{0D108BD9-81ED-4DB2-BD59-A6C34878D82A}">
                    <a16:rowId xmlns:a16="http://schemas.microsoft.com/office/drawing/2014/main" val="1502540641"/>
                  </a:ext>
                </a:extLst>
              </a:tr>
              <a:tr h="630354">
                <a:tc>
                  <a:txBody>
                    <a:bodyPr/>
                    <a:lstStyle/>
                    <a:p>
                      <a:r>
                        <a:rPr lang="en-US" dirty="0"/>
                        <a:t>06.06 - 16.06.2023</a:t>
                      </a:r>
                    </a:p>
                  </a:txBody>
                  <a:tcPr/>
                </a:tc>
                <a:tc>
                  <a:txBody>
                    <a:bodyPr/>
                    <a:lstStyle/>
                    <a:p>
                      <a:r>
                        <a:rPr lang="en-US" dirty="0" err="1"/>
                        <a:t>Completarea</a:t>
                      </a:r>
                      <a:r>
                        <a:rPr lang="en-US" dirty="0"/>
                        <a:t> </a:t>
                      </a:r>
                      <a:r>
                        <a:rPr lang="en-US" dirty="0" err="1"/>
                        <a:t>dosarelor</a:t>
                      </a:r>
                      <a:r>
                        <a:rPr lang="en-US" dirty="0"/>
                        <a:t> </a:t>
                      </a:r>
                      <a:r>
                        <a:rPr lang="en-US" dirty="0" err="1"/>
                        <a:t>şi</a:t>
                      </a:r>
                      <a:r>
                        <a:rPr lang="en-US" dirty="0"/>
                        <a:t> </a:t>
                      </a:r>
                      <a:r>
                        <a:rPr lang="en-US" dirty="0" err="1"/>
                        <a:t>validarea</a:t>
                      </a:r>
                      <a:r>
                        <a:rPr lang="en-US" dirty="0"/>
                        <a:t> </a:t>
                      </a:r>
                      <a:r>
                        <a:rPr lang="en-US" dirty="0" err="1"/>
                        <a:t>datelor</a:t>
                      </a:r>
                      <a:r>
                        <a:rPr lang="en-US" dirty="0"/>
                        <a:t> de </a:t>
                      </a:r>
                      <a:r>
                        <a:rPr lang="en-US" dirty="0" err="1"/>
                        <a:t>înscriere</a:t>
                      </a:r>
                      <a:r>
                        <a:rPr lang="en-US" dirty="0"/>
                        <a:t> </a:t>
                      </a:r>
                      <a:r>
                        <a:rPr lang="en-US" dirty="0" err="1"/>
                        <a:t>existente</a:t>
                      </a:r>
                      <a:r>
                        <a:rPr lang="en-US" dirty="0"/>
                        <a:t> </a:t>
                      </a:r>
                      <a:r>
                        <a:rPr lang="en-US" dirty="0" err="1"/>
                        <a:t>în</a:t>
                      </a:r>
                      <a:r>
                        <a:rPr lang="en-US" dirty="0"/>
                        <a:t> </a:t>
                      </a:r>
                      <a:r>
                        <a:rPr lang="en-US" dirty="0" err="1"/>
                        <a:t>aplicaţia</a:t>
                      </a:r>
                      <a:r>
                        <a:rPr lang="en-US" dirty="0"/>
                        <a:t> </a:t>
                      </a:r>
                      <a:r>
                        <a:rPr lang="en-US" dirty="0" err="1"/>
                        <a:t>informatică</a:t>
                      </a:r>
                      <a:r>
                        <a:rPr lang="en-US" baseline="0" dirty="0"/>
                        <a:t> </a:t>
                      </a:r>
                      <a:r>
                        <a:rPr lang="en-US" baseline="0" dirty="0" err="1"/>
                        <a:t>specifică</a:t>
                      </a:r>
                      <a:endParaRPr lang="en-US" dirty="0"/>
                    </a:p>
                  </a:txBody>
                  <a:tcPr/>
                </a:tc>
                <a:extLst>
                  <a:ext uri="{0D108BD9-81ED-4DB2-BD59-A6C34878D82A}">
                    <a16:rowId xmlns:a16="http://schemas.microsoft.com/office/drawing/2014/main" val="450185330"/>
                  </a:ext>
                </a:extLst>
              </a:tr>
              <a:tr h="360202">
                <a:tc>
                  <a:txBody>
                    <a:bodyPr/>
                    <a:lstStyle/>
                    <a:p>
                      <a:r>
                        <a:rPr lang="en-US" dirty="0">
                          <a:solidFill>
                            <a:schemeClr val="tx2"/>
                          </a:solidFill>
                        </a:rPr>
                        <a:t>19.07.2023 </a:t>
                      </a:r>
                    </a:p>
                  </a:txBody>
                  <a:tcPr/>
                </a:tc>
                <a:tc>
                  <a:txBody>
                    <a:bodyPr/>
                    <a:lstStyle/>
                    <a:p>
                      <a:r>
                        <a:rPr lang="en-US" dirty="0" err="1"/>
                        <a:t>Susţinerea</a:t>
                      </a:r>
                      <a:r>
                        <a:rPr lang="en-US" dirty="0"/>
                        <a:t> </a:t>
                      </a:r>
                      <a:r>
                        <a:rPr lang="en-US" dirty="0" err="1"/>
                        <a:t>probei</a:t>
                      </a:r>
                      <a:r>
                        <a:rPr lang="en-US" dirty="0"/>
                        <a:t> </a:t>
                      </a:r>
                      <a:r>
                        <a:rPr lang="en-US" dirty="0" err="1"/>
                        <a:t>scrise</a:t>
                      </a:r>
                      <a:endParaRPr lang="en-US" dirty="0"/>
                    </a:p>
                  </a:txBody>
                  <a:tcPr/>
                </a:tc>
                <a:extLst>
                  <a:ext uri="{0D108BD9-81ED-4DB2-BD59-A6C34878D82A}">
                    <a16:rowId xmlns:a16="http://schemas.microsoft.com/office/drawing/2014/main" val="1692309851"/>
                  </a:ext>
                </a:extLst>
              </a:tr>
              <a:tr h="360202">
                <a:tc>
                  <a:txBody>
                    <a:bodyPr/>
                    <a:lstStyle/>
                    <a:p>
                      <a:r>
                        <a:rPr lang="en-US" dirty="0"/>
                        <a:t>25.07.2023</a:t>
                      </a:r>
                    </a:p>
                  </a:txBody>
                  <a:tcPr/>
                </a:tc>
                <a:tc>
                  <a:txBody>
                    <a:bodyPr/>
                    <a:lstStyle/>
                    <a:p>
                      <a:r>
                        <a:rPr lang="en-US" dirty="0" err="1"/>
                        <a:t>Afişarea</a:t>
                      </a:r>
                      <a:r>
                        <a:rPr lang="en-US" dirty="0"/>
                        <a:t> </a:t>
                      </a:r>
                      <a:r>
                        <a:rPr lang="en-US" dirty="0" err="1"/>
                        <a:t>rezultatelor</a:t>
                      </a:r>
                      <a:r>
                        <a:rPr lang="en-US" dirty="0"/>
                        <a:t> </a:t>
                      </a:r>
                      <a:r>
                        <a:rPr lang="en-US" dirty="0" err="1"/>
                        <a:t>iniţiale</a:t>
                      </a:r>
                      <a:endParaRPr lang="en-US" dirty="0"/>
                    </a:p>
                  </a:txBody>
                  <a:tcPr/>
                </a:tc>
                <a:extLst>
                  <a:ext uri="{0D108BD9-81ED-4DB2-BD59-A6C34878D82A}">
                    <a16:rowId xmlns:a16="http://schemas.microsoft.com/office/drawing/2014/main" val="4181127793"/>
                  </a:ext>
                </a:extLst>
              </a:tr>
              <a:tr h="360202">
                <a:tc>
                  <a:txBody>
                    <a:bodyPr/>
                    <a:lstStyle/>
                    <a:p>
                      <a:r>
                        <a:rPr lang="en-US" dirty="0"/>
                        <a:t>25.07 - 26.07.2023</a:t>
                      </a:r>
                    </a:p>
                  </a:txBody>
                  <a:tcPr/>
                </a:tc>
                <a:tc>
                  <a:txBody>
                    <a:bodyPr/>
                    <a:lstStyle/>
                    <a:p>
                      <a:r>
                        <a:rPr lang="en-US" dirty="0" err="1"/>
                        <a:t>Înregistrarea</a:t>
                      </a:r>
                      <a:r>
                        <a:rPr lang="en-US" dirty="0"/>
                        <a:t> </a:t>
                      </a:r>
                      <a:r>
                        <a:rPr lang="en-US" dirty="0" err="1"/>
                        <a:t>contestaţiilor</a:t>
                      </a:r>
                      <a:endParaRPr lang="en-US" dirty="0"/>
                    </a:p>
                  </a:txBody>
                  <a:tcPr/>
                </a:tc>
                <a:extLst>
                  <a:ext uri="{0D108BD9-81ED-4DB2-BD59-A6C34878D82A}">
                    <a16:rowId xmlns:a16="http://schemas.microsoft.com/office/drawing/2014/main" val="105424921"/>
                  </a:ext>
                </a:extLst>
              </a:tr>
              <a:tr h="360202">
                <a:tc>
                  <a:txBody>
                    <a:bodyPr/>
                    <a:lstStyle/>
                    <a:p>
                      <a:r>
                        <a:rPr lang="en-US" dirty="0"/>
                        <a:t>26.07 - 31.07.2023</a:t>
                      </a:r>
                    </a:p>
                  </a:txBody>
                  <a:tcPr/>
                </a:tc>
                <a:tc>
                  <a:txBody>
                    <a:bodyPr/>
                    <a:lstStyle/>
                    <a:p>
                      <a:r>
                        <a:rPr lang="en-US" dirty="0" err="1"/>
                        <a:t>Soluţionarea</a:t>
                      </a:r>
                      <a:r>
                        <a:rPr lang="en-US" dirty="0"/>
                        <a:t> </a:t>
                      </a:r>
                      <a:r>
                        <a:rPr lang="en-US" dirty="0" err="1"/>
                        <a:t>contestaţiilor</a:t>
                      </a:r>
                      <a:endParaRPr lang="en-US" dirty="0"/>
                    </a:p>
                  </a:txBody>
                  <a:tcPr/>
                </a:tc>
                <a:extLst>
                  <a:ext uri="{0D108BD9-81ED-4DB2-BD59-A6C34878D82A}">
                    <a16:rowId xmlns:a16="http://schemas.microsoft.com/office/drawing/2014/main" val="2257983567"/>
                  </a:ext>
                </a:extLst>
              </a:tr>
              <a:tr h="360202">
                <a:tc>
                  <a:txBody>
                    <a:bodyPr/>
                    <a:lstStyle/>
                    <a:p>
                      <a:r>
                        <a:rPr lang="en-US" dirty="0"/>
                        <a:t>01.08.2023</a:t>
                      </a:r>
                    </a:p>
                  </a:txBody>
                  <a:tcPr/>
                </a:tc>
                <a:tc>
                  <a:txBody>
                    <a:bodyPr/>
                    <a:lstStyle/>
                    <a:p>
                      <a:r>
                        <a:rPr lang="en-US" dirty="0" err="1"/>
                        <a:t>Afişarea</a:t>
                      </a:r>
                      <a:r>
                        <a:rPr lang="en-US" dirty="0"/>
                        <a:t> </a:t>
                      </a:r>
                      <a:r>
                        <a:rPr lang="en-US" dirty="0" err="1"/>
                        <a:t>rezultatelor</a:t>
                      </a:r>
                      <a:r>
                        <a:rPr lang="en-US" dirty="0"/>
                        <a:t> finale</a:t>
                      </a:r>
                    </a:p>
                  </a:txBody>
                  <a:tcPr/>
                </a:tc>
                <a:extLst>
                  <a:ext uri="{0D108BD9-81ED-4DB2-BD59-A6C34878D82A}">
                    <a16:rowId xmlns:a16="http://schemas.microsoft.com/office/drawing/2014/main" val="2178739407"/>
                  </a:ext>
                </a:extLst>
              </a:tr>
              <a:tr h="630354">
                <a:tc>
                  <a:txBody>
                    <a:bodyPr/>
                    <a:lstStyle/>
                    <a:p>
                      <a:r>
                        <a:rPr lang="en-US" dirty="0"/>
                        <a:t>01.08 - 04.08.2023 </a:t>
                      </a:r>
                    </a:p>
                  </a:txBody>
                  <a:tcPr/>
                </a:tc>
                <a:tc>
                  <a:txBody>
                    <a:bodyPr/>
                    <a:lstStyle/>
                    <a:p>
                      <a:r>
                        <a:rPr lang="en-US" dirty="0" err="1"/>
                        <a:t>Transmiterea</a:t>
                      </a:r>
                      <a:r>
                        <a:rPr lang="en-US" dirty="0"/>
                        <a:t> </a:t>
                      </a:r>
                      <a:r>
                        <a:rPr lang="en-US" dirty="0" err="1"/>
                        <a:t>tabelelor</a:t>
                      </a:r>
                      <a:r>
                        <a:rPr lang="en-US" dirty="0"/>
                        <a:t> </a:t>
                      </a:r>
                      <a:r>
                        <a:rPr lang="en-US" dirty="0" err="1"/>
                        <a:t>nominale</a:t>
                      </a:r>
                      <a:r>
                        <a:rPr lang="en-US" dirty="0"/>
                        <a:t> cu </a:t>
                      </a:r>
                      <a:r>
                        <a:rPr lang="en-US" dirty="0" err="1"/>
                        <a:t>rezultatele</a:t>
                      </a:r>
                      <a:r>
                        <a:rPr lang="en-US" dirty="0"/>
                        <a:t> </a:t>
                      </a:r>
                      <a:r>
                        <a:rPr lang="en-US" dirty="0" err="1"/>
                        <a:t>candidaţilor</a:t>
                      </a:r>
                      <a:r>
                        <a:rPr lang="en-US" dirty="0"/>
                        <a:t> </a:t>
                      </a:r>
                      <a:r>
                        <a:rPr lang="en-US" dirty="0" err="1"/>
                        <a:t>promovaţi</a:t>
                      </a:r>
                      <a:r>
                        <a:rPr lang="en-US" dirty="0"/>
                        <a:t> </a:t>
                      </a:r>
                      <a:r>
                        <a:rPr lang="en-US" dirty="0" err="1"/>
                        <a:t>către</a:t>
                      </a:r>
                      <a:r>
                        <a:rPr lang="en-US" dirty="0"/>
                        <a:t> </a:t>
                      </a:r>
                      <a:r>
                        <a:rPr lang="en-US" dirty="0" err="1"/>
                        <a:t>Ministerul</a:t>
                      </a:r>
                      <a:r>
                        <a:rPr lang="en-US" dirty="0"/>
                        <a:t> </a:t>
                      </a:r>
                      <a:r>
                        <a:rPr lang="en-US" dirty="0" err="1"/>
                        <a:t>Educaţiei</a:t>
                      </a:r>
                      <a:r>
                        <a:rPr lang="en-US" dirty="0"/>
                        <a:t> </a:t>
                      </a:r>
                    </a:p>
                  </a:txBody>
                  <a:tcPr/>
                </a:tc>
                <a:extLst>
                  <a:ext uri="{0D108BD9-81ED-4DB2-BD59-A6C34878D82A}">
                    <a16:rowId xmlns:a16="http://schemas.microsoft.com/office/drawing/2014/main" val="1365158435"/>
                  </a:ext>
                </a:extLst>
              </a:tr>
              <a:tr h="630354">
                <a:tc>
                  <a:txBody>
                    <a:bodyPr/>
                    <a:lstStyle/>
                    <a:p>
                      <a:r>
                        <a:rPr lang="en-US" dirty="0"/>
                        <a:t>07.08 - 18.08.2023 </a:t>
                      </a:r>
                    </a:p>
                  </a:txBody>
                  <a:tcPr/>
                </a:tc>
                <a:tc>
                  <a:txBody>
                    <a:bodyPr/>
                    <a:lstStyle/>
                    <a:p>
                      <a:r>
                        <a:rPr lang="en-US" dirty="0" err="1"/>
                        <a:t>Validarea</a:t>
                      </a:r>
                      <a:r>
                        <a:rPr lang="en-US" dirty="0"/>
                        <a:t> </a:t>
                      </a:r>
                      <a:r>
                        <a:rPr lang="en-US" dirty="0" err="1"/>
                        <a:t>rezultatelor</a:t>
                      </a:r>
                      <a:r>
                        <a:rPr lang="en-US" dirty="0"/>
                        <a:t> </a:t>
                      </a:r>
                      <a:r>
                        <a:rPr lang="en-US" dirty="0" err="1"/>
                        <a:t>examenului</a:t>
                      </a:r>
                      <a:r>
                        <a:rPr lang="en-US" dirty="0"/>
                        <a:t> </a:t>
                      </a:r>
                      <a:r>
                        <a:rPr lang="en-US" dirty="0" err="1"/>
                        <a:t>prin</a:t>
                      </a:r>
                      <a:r>
                        <a:rPr lang="en-US" dirty="0"/>
                        <a:t> </a:t>
                      </a:r>
                      <a:r>
                        <a:rPr lang="en-US" dirty="0" err="1"/>
                        <a:t>ordin</a:t>
                      </a:r>
                      <a:r>
                        <a:rPr lang="en-US" dirty="0"/>
                        <a:t> al </a:t>
                      </a:r>
                      <a:r>
                        <a:rPr lang="en-US" dirty="0" err="1"/>
                        <a:t>ministrului</a:t>
                      </a:r>
                      <a:r>
                        <a:rPr lang="en-US" dirty="0"/>
                        <a:t> </a:t>
                      </a:r>
                      <a:r>
                        <a:rPr lang="en-US" dirty="0" err="1"/>
                        <a:t>educaţiei</a:t>
                      </a:r>
                      <a:r>
                        <a:rPr lang="en-US" dirty="0"/>
                        <a:t>  </a:t>
                      </a:r>
                    </a:p>
                  </a:txBody>
                  <a:tcPr/>
                </a:tc>
                <a:extLst>
                  <a:ext uri="{0D108BD9-81ED-4DB2-BD59-A6C34878D82A}">
                    <a16:rowId xmlns:a16="http://schemas.microsoft.com/office/drawing/2014/main" val="295932727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28596" y="1000108"/>
            <a:ext cx="8229600" cy="4911824"/>
          </a:xfrm>
        </p:spPr>
        <p:txBody>
          <a:bodyPr>
            <a:normAutofit fontScale="77500" lnSpcReduction="20000"/>
          </a:bodyPr>
          <a:lstStyle/>
          <a:p>
            <a:pPr marL="0" indent="0" algn="just" eaLnBrk="1" hangingPunct="1">
              <a:spcBef>
                <a:spcPts val="0"/>
              </a:spcBef>
              <a:buNone/>
            </a:pPr>
            <a:endParaRPr lang="en-US" sz="2300" dirty="0">
              <a:latin typeface="Times New Roman" panose="02020603050405020304" pitchFamily="18" charset="0"/>
              <a:cs typeface="Times New Roman" pitchFamily="18" charset="0"/>
            </a:endParaRPr>
          </a:p>
          <a:p>
            <a:pPr marL="0" indent="0" algn="just" eaLnBrk="1" hangingPunct="1">
              <a:spcBef>
                <a:spcPts val="0"/>
              </a:spcBef>
              <a:buNone/>
            </a:pPr>
            <a:r>
              <a:rPr lang="ro-RO" sz="2300" b="1" dirty="0">
                <a:latin typeface="Times New Roman" panose="02020603050405020304" pitchFamily="18" charset="0"/>
                <a:cs typeface="Times New Roman" pitchFamily="18" charset="0"/>
              </a:rPr>
              <a:t>Structura examenului </a:t>
            </a:r>
            <a:r>
              <a:rPr lang="ro-RO" sz="2300" dirty="0">
                <a:latin typeface="Times New Roman" panose="02020603050405020304" pitchFamily="18" charset="0"/>
                <a:cs typeface="Times New Roman" pitchFamily="18" charset="0"/>
              </a:rPr>
              <a:t>este următoarea:</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1. etapa I - eliminatorie:</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a:t>
            </a:r>
            <a:r>
              <a:rPr lang="en-US" sz="2300" dirty="0">
                <a:latin typeface="Times New Roman" panose="02020603050405020304" pitchFamily="18" charset="0"/>
                <a:cs typeface="Times New Roman" pitchFamily="18" charset="0"/>
              </a:rPr>
              <a:t>     </a:t>
            </a:r>
            <a:r>
              <a:rPr lang="ro-RO" sz="2300" dirty="0">
                <a:latin typeface="Times New Roman" panose="02020603050405020304" pitchFamily="18" charset="0"/>
                <a:cs typeface="Times New Roman" pitchFamily="18" charset="0"/>
              </a:rPr>
              <a:t> a) susţinerea a două inspecţii de specialitate;</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a:t>
            </a:r>
            <a:r>
              <a:rPr lang="en-US" sz="2300" dirty="0">
                <a:latin typeface="Times New Roman" panose="02020603050405020304" pitchFamily="18" charset="0"/>
                <a:cs typeface="Times New Roman" pitchFamily="18" charset="0"/>
              </a:rPr>
              <a:t>     </a:t>
            </a:r>
            <a:r>
              <a:rPr lang="ro-RO" sz="2300" dirty="0">
                <a:latin typeface="Times New Roman" panose="02020603050405020304" pitchFamily="18" charset="0"/>
                <a:cs typeface="Times New Roman" pitchFamily="18" charset="0"/>
              </a:rPr>
              <a:t>b) evaluarea portofoliului profesional;</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2. etapa a II-a - finală: o probă scrisă.</a:t>
            </a:r>
            <a:endParaRPr lang="en-GB" sz="2300" dirty="0">
              <a:latin typeface="Times New Roman" pitchFamily="18" charset="0"/>
              <a:cs typeface="Times New Roman" pitchFamily="18" charset="0"/>
            </a:endParaRPr>
          </a:p>
          <a:p>
            <a:pPr>
              <a:lnSpc>
                <a:spcPct val="114000"/>
              </a:lnSpc>
              <a:buNone/>
            </a:pPr>
            <a:r>
              <a:rPr lang="en-GB" sz="2300" dirty="0">
                <a:latin typeface="Times New Roman" pitchFamily="18" charset="0"/>
                <a:cs typeface="Times New Roman" pitchFamily="18" charset="0"/>
              </a:rPr>
              <a:t>       </a:t>
            </a:r>
            <a:r>
              <a:rPr lang="ro-RO" sz="2300" dirty="0">
                <a:latin typeface="Times New Roman" panose="02020603050405020304" pitchFamily="18" charset="0"/>
                <a:cs typeface="Times New Roman" pitchFamily="18" charset="0"/>
              </a:rPr>
              <a:t>Fiecare inspecţie </a:t>
            </a:r>
            <a:r>
              <a:rPr lang="en-US" sz="2300" dirty="0">
                <a:latin typeface="Times New Roman" panose="02020603050405020304" pitchFamily="18" charset="0"/>
                <a:cs typeface="Times New Roman" pitchFamily="18" charset="0"/>
              </a:rPr>
              <a:t>de </a:t>
            </a:r>
            <a:r>
              <a:rPr lang="en-US" sz="2300" dirty="0" err="1">
                <a:latin typeface="Times New Roman" panose="02020603050405020304" pitchFamily="18" charset="0"/>
                <a:cs typeface="Times New Roman" pitchFamily="18" charset="0"/>
              </a:rPr>
              <a:t>specialitate</a:t>
            </a:r>
            <a:r>
              <a:rPr lang="en-US" sz="2300" dirty="0">
                <a:latin typeface="Times New Roman" panose="02020603050405020304" pitchFamily="18" charset="0"/>
                <a:cs typeface="Times New Roman" pitchFamily="18" charset="0"/>
              </a:rPr>
              <a:t> </a:t>
            </a:r>
            <a:r>
              <a:rPr lang="ro-RO" sz="2300" dirty="0">
                <a:latin typeface="Times New Roman" panose="02020603050405020304" pitchFamily="18" charset="0"/>
                <a:cs typeface="Times New Roman" pitchFamily="18" charset="0"/>
              </a:rPr>
              <a:t>se efectuează la </a:t>
            </a:r>
            <a:r>
              <a:rPr lang="ro-RO" sz="2300" b="1" dirty="0">
                <a:latin typeface="Times New Roman" panose="02020603050405020304" pitchFamily="18" charset="0"/>
                <a:cs typeface="Times New Roman" pitchFamily="18" charset="0"/>
              </a:rPr>
              <a:t>patru activităţi didactice </a:t>
            </a:r>
            <a:r>
              <a:rPr lang="ro-RO" sz="2300" dirty="0">
                <a:latin typeface="Times New Roman" pitchFamily="18" charset="0"/>
                <a:cs typeface="Times New Roman" pitchFamily="18" charset="0"/>
              </a:rPr>
              <a:t>şi este valabilă numai pentru anul şcolar în care a fost efectuată.</a:t>
            </a:r>
          </a:p>
          <a:p>
            <a:pPr marL="273050" lvl="1" indent="-273050">
              <a:lnSpc>
                <a:spcPct val="114000"/>
              </a:lnSpc>
              <a:buClr>
                <a:srgbClr val="0BD0D9"/>
              </a:buClr>
              <a:buSzPct val="95000"/>
            </a:pPr>
            <a:r>
              <a:rPr lang="ro-RO" sz="2300" b="1" dirty="0">
                <a:latin typeface="Times New Roman" pitchFamily="18" charset="0"/>
                <a:cs typeface="Times New Roman" pitchFamily="18" charset="0"/>
              </a:rPr>
              <a:t>Inspecţia specială </a:t>
            </a:r>
            <a:r>
              <a:rPr lang="ro-RO" sz="2300" dirty="0">
                <a:latin typeface="Times New Roman" pitchFamily="18" charset="0"/>
                <a:cs typeface="Times New Roman" pitchFamily="18" charset="0"/>
              </a:rPr>
              <a:t>este efectuată de o comisie formată din: </a:t>
            </a:r>
          </a:p>
          <a:p>
            <a:pPr marL="547688" lvl="4" indent="0">
              <a:lnSpc>
                <a:spcPct val="114000"/>
              </a:lnSpc>
              <a:buSzPct val="95000"/>
              <a:buNone/>
            </a:pPr>
            <a:r>
              <a:rPr lang="ro-RO" sz="2300" dirty="0">
                <a:latin typeface="Times New Roman" pitchFamily="18" charset="0"/>
                <a:cs typeface="Times New Roman" pitchFamily="18" charset="0"/>
              </a:rPr>
              <a:t>1. Inspector de specialitate/metodist, având cel puţin  gradul didactic II şi specializarea candidatului.</a:t>
            </a:r>
          </a:p>
          <a:p>
            <a:pPr marL="547688" lvl="4" indent="0" algn="just">
              <a:lnSpc>
                <a:spcPct val="114000"/>
              </a:lnSpc>
              <a:buSzPct val="95000"/>
              <a:buNone/>
            </a:pPr>
            <a:r>
              <a:rPr lang="ro-RO" sz="2300" dirty="0">
                <a:solidFill>
                  <a:schemeClr val="tx1"/>
                </a:solidFill>
                <a:latin typeface="Times New Roman" panose="02020603050405020304" pitchFamily="18" charset="0"/>
                <a:cs typeface="Times New Roman" pitchFamily="18" charset="0"/>
              </a:rPr>
              <a:t>2. </a:t>
            </a:r>
            <a:r>
              <a:rPr lang="en-GB" sz="2300" dirty="0">
                <a:solidFill>
                  <a:schemeClr val="tx1"/>
                </a:solidFill>
                <a:latin typeface="Times New Roman" panose="02020603050405020304" pitchFamily="18" charset="0"/>
                <a:cs typeface="Times New Roman" pitchFamily="18" charset="0"/>
              </a:rPr>
              <a:t>D</a:t>
            </a:r>
            <a:r>
              <a:rPr lang="vi-VN" sz="2300" dirty="0">
                <a:solidFill>
                  <a:schemeClr val="tx1"/>
                </a:solidFill>
                <a:latin typeface="Times New Roman" panose="02020603050405020304" pitchFamily="18" charset="0"/>
                <a:cs typeface="Times New Roman" pitchFamily="18" charset="0"/>
              </a:rPr>
              <a:t>irectorul/directorul adjunct al unității de învățământ în care se desfășoară inspecția/responsabilul/membrul comisiei de mentorat didactic și formare în cariera didactică.”</a:t>
            </a:r>
            <a:endParaRPr lang="en-GB" sz="2300" dirty="0">
              <a:solidFill>
                <a:schemeClr val="tx1"/>
              </a:solidFill>
              <a:latin typeface="Times New Roman" panose="02020603050405020304" pitchFamily="18" charset="0"/>
              <a:cs typeface="Times New Roman" pitchFamily="18" charset="0"/>
            </a:endParaRPr>
          </a:p>
          <a:p>
            <a:pPr marL="547688" lvl="4" indent="0" algn="just">
              <a:lnSpc>
                <a:spcPct val="114000"/>
              </a:lnSpc>
              <a:buSzPct val="95000"/>
              <a:buNone/>
            </a:pPr>
            <a:r>
              <a:rPr lang="vi-VN" sz="2300" dirty="0">
                <a:solidFill>
                  <a:schemeClr val="tx1"/>
                </a:solidFill>
                <a:latin typeface="Times New Roman" panose="02020603050405020304" pitchFamily="18" charset="0"/>
                <a:cs typeface="Times New Roman" panose="02020603050405020304" pitchFamily="18" charset="0"/>
              </a:rPr>
              <a:t>Perioada în care candidatul elaborează portofoliul începe după validarea înscrierii la examen</a:t>
            </a:r>
            <a:r>
              <a:rPr lang="vi-VN" sz="2300" dirty="0">
                <a:solidFill>
                  <a:srgbClr val="00B050"/>
                </a:solidFill>
                <a:latin typeface="Times New Roman" panose="02020603050405020304" pitchFamily="18" charset="0"/>
                <a:cs typeface="Times New Roman" panose="02020603050405020304" pitchFamily="18" charset="0"/>
              </a:rPr>
              <a:t>.</a:t>
            </a:r>
            <a:endParaRPr lang="en-GB" sz="2300" dirty="0">
              <a:solidFill>
                <a:srgbClr val="00B050"/>
              </a:solidFill>
              <a:latin typeface="Times New Roman" panose="02020603050405020304" pitchFamily="18" charset="0"/>
              <a:cs typeface="Times New Roman" pitchFamily="18" charset="0"/>
            </a:endParaRPr>
          </a:p>
          <a:p>
            <a:pPr marL="547688" lvl="4" indent="0" algn="just">
              <a:lnSpc>
                <a:spcPct val="114000"/>
              </a:lnSpc>
              <a:buSzPct val="95000"/>
              <a:buNone/>
            </a:pPr>
            <a:endParaRPr lang="ro-RO" sz="1600" dirty="0">
              <a:solidFill>
                <a:srgbClr val="00B050"/>
              </a:solidFill>
              <a:latin typeface="Times New Roman" pitchFamily="18" charset="0"/>
              <a:cs typeface="Times New Roman" pitchFamily="18" charset="0"/>
            </a:endParaRPr>
          </a:p>
          <a:p>
            <a:pPr algn="just" eaLnBrk="1" hangingPunct="1">
              <a:lnSpc>
                <a:spcPct val="80000"/>
              </a:lnSpc>
            </a:pPr>
            <a:endParaRPr lang="en-US" sz="1800"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10C69D69-6E3B-6BDD-67EF-62296DBF0E4B}"/>
              </a:ext>
            </a:extLst>
          </p:cNvPr>
          <p:cNvPicPr>
            <a:picLocks noChangeAspect="1"/>
          </p:cNvPicPr>
          <p:nvPr/>
        </p:nvPicPr>
        <p:blipFill>
          <a:blip r:embed="rId2"/>
          <a:stretch>
            <a:fillRect/>
          </a:stretch>
        </p:blipFill>
        <p:spPr>
          <a:xfrm>
            <a:off x="176061" y="372483"/>
            <a:ext cx="8358340" cy="85961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340768"/>
            <a:ext cx="7560840" cy="3785652"/>
          </a:xfrm>
          <a:prstGeom prst="rect">
            <a:avLst/>
          </a:prstGeom>
        </p:spPr>
        <p:txBody>
          <a:bodyPr wrap="square">
            <a:spAutoFit/>
          </a:bodyPr>
          <a:lstStyle/>
          <a:p>
            <a:pPr algn="just"/>
            <a:r>
              <a:rPr lang="vi-VN" sz="2000" dirty="0">
                <a:latin typeface="Times New Roman" pitchFamily="18" charset="0"/>
                <a:cs typeface="Times New Roman" pitchFamily="18" charset="0"/>
              </a:rPr>
              <a:t>Inspecțiile școlare de specialitate se susțin în perioadele de cursuri conform structurii anului școlar, în unitatea de învățământ la care este încadrat candidatul sau, după caz, într-o altă unitate de învățământ, cu avizul inspectorului școlar pentru dezvoltarea resursei umane și aprobarea directorului unității de învățământ primitoare.</a:t>
            </a:r>
            <a:endParaRPr lang="en-GB"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Prima inspecție </a:t>
            </a:r>
            <a:r>
              <a:rPr lang="vi-VN" sz="2000" dirty="0">
                <a:latin typeface="Times New Roman" pitchFamily="18" charset="0"/>
                <a:cs typeface="Times New Roman" pitchFamily="18" charset="0"/>
              </a:rPr>
              <a:t>se efectuează în prima jumătate a anului școlar</a:t>
            </a:r>
            <a:r>
              <a:rPr lang="en-US" sz="2000" dirty="0">
                <a:latin typeface="Times New Roman" pitchFamily="18" charset="0"/>
                <a:cs typeface="Times New Roman" pitchFamily="18" charset="0"/>
              </a:rPr>
              <a:t> (p</a:t>
            </a:r>
            <a:r>
              <a:rPr lang="ro-RO" sz="2000" dirty="0">
                <a:latin typeface="Times New Roman" pitchFamily="18" charset="0"/>
                <a:cs typeface="Times New Roman" pitchFamily="18" charset="0"/>
              </a:rPr>
              <a:t>ână la 5 februarie 2023)</a:t>
            </a:r>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iar a doua inspecție </a:t>
            </a:r>
            <a:r>
              <a:rPr lang="vi-VN" sz="2000" dirty="0">
                <a:latin typeface="Times New Roman" pitchFamily="18" charset="0"/>
                <a:cs typeface="Times New Roman" pitchFamily="18" charset="0"/>
              </a:rPr>
              <a:t>în perioadele de cursuri din a doua jumătate a anului școlar</a:t>
            </a:r>
            <a:r>
              <a:rPr lang="ro-RO" sz="2000" dirty="0">
                <a:latin typeface="Times New Roman" pitchFamily="18" charset="0"/>
                <a:cs typeface="Times New Roman" pitchFamily="18" charset="0"/>
              </a:rPr>
              <a:t> (până la 31 mai 2023)</a:t>
            </a:r>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În situații speciale, dovedite cu documente justificative, candidații pot solicita în scris inspectoratului școlar efectuarea ambelor inspecții de specialitate în perioadele de cursuri din a doua jumătate a anului școlar, dar nu la un interval mai mic de 30 de zile.” </a:t>
            </a:r>
            <a:endParaRPr lang="en-GB" sz="2000"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78253ECE-B0E0-AFA1-62A5-FC5A84161DBD}"/>
              </a:ext>
            </a:extLst>
          </p:cNvPr>
          <p:cNvPicPr>
            <a:picLocks noChangeAspect="1"/>
          </p:cNvPicPr>
          <p:nvPr/>
        </p:nvPicPr>
        <p:blipFill>
          <a:blip r:embed="rId2"/>
          <a:stretch>
            <a:fillRect/>
          </a:stretch>
        </p:blipFill>
        <p:spPr>
          <a:xfrm>
            <a:off x="284818" y="469438"/>
            <a:ext cx="8358340" cy="85961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32656"/>
            <a:ext cx="8229600" cy="635918"/>
          </a:xfrm>
        </p:spPr>
        <p:txBody>
          <a:bodyPr>
            <a:normAutofit/>
          </a:bodyPr>
          <a:lstStyle/>
          <a:p>
            <a:pPr algn="ctr" eaLnBrk="1" hangingPunct="1">
              <a:defRPr/>
            </a:pPr>
            <a:r>
              <a:rPr lang="ro-RO" sz="3200" dirty="0">
                <a:solidFill>
                  <a:schemeClr val="tx1"/>
                </a:solidFill>
                <a:latin typeface="Times New Roman" panose="02020603050405020304" pitchFamily="18" charset="0"/>
                <a:cs typeface="Times New Roman" panose="02020603050405020304" pitchFamily="18" charset="0"/>
              </a:rPr>
              <a:t>Examenul național de definitivare în învățământ</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3315" name="Rectangle 3"/>
          <p:cNvSpPr>
            <a:spLocks noGrp="1" noChangeArrowheads="1"/>
          </p:cNvSpPr>
          <p:nvPr>
            <p:ph idx="1"/>
          </p:nvPr>
        </p:nvSpPr>
        <p:spPr>
          <a:xfrm>
            <a:off x="460668" y="995002"/>
            <a:ext cx="8229600" cy="4911825"/>
          </a:xfrm>
        </p:spPr>
        <p:txBody>
          <a:bodyPr>
            <a:noAutofit/>
          </a:bodyPr>
          <a:lstStyle/>
          <a:p>
            <a:pPr algn="just" eaLnBrk="1" hangingPunct="1"/>
            <a:r>
              <a:rPr lang="ro-RO" dirty="0">
                <a:solidFill>
                  <a:schemeClr val="tx1"/>
                </a:solidFill>
                <a:latin typeface="Times New Roman" pitchFamily="18" charset="0"/>
                <a:cs typeface="Times New Roman" pitchFamily="18" charset="0"/>
              </a:rPr>
              <a:t>Art. 15 din OMEC </a:t>
            </a:r>
            <a:r>
              <a:rPr lang="ro-RO" u="sng" dirty="0">
                <a:solidFill>
                  <a:schemeClr val="tx1"/>
                </a:solidFill>
                <a:effectLst/>
                <a:latin typeface="Times New Roman" panose="02020603050405020304" pitchFamily="18" charset="0"/>
                <a:ea typeface="Calibri" panose="020F0502020204030204" pitchFamily="34" charset="0"/>
              </a:rPr>
              <a:t>Nr. 5434/2020, cu modificările și completările ulterioare </a:t>
            </a:r>
            <a:r>
              <a:rPr lang="ro-RO" dirty="0">
                <a:latin typeface="Times New Roman" pitchFamily="18" charset="0"/>
                <a:cs typeface="Times New Roman" pitchFamily="18" charset="0"/>
              </a:rPr>
              <a:t>: </a:t>
            </a:r>
          </a:p>
          <a:p>
            <a:pPr lvl="1" algn="just" eaLnBrk="1" hangingPunct="1"/>
            <a:r>
              <a:rPr lang="ro-RO" sz="1800" dirty="0">
                <a:latin typeface="Times New Roman" pitchFamily="18" charset="0"/>
                <a:cs typeface="Times New Roman" pitchFamily="18" charset="0"/>
              </a:rPr>
              <a:t>Inspecţiile se notează cu note de la 10 la 1 de către fiecare membru din comisie în baza fişelor de evaluare a activităţii didactice, prevăzute în </a:t>
            </a:r>
            <a:r>
              <a:rPr lang="ro-RO" sz="1800" dirty="0">
                <a:latin typeface="Times New Roman" pitchFamily="18" charset="0"/>
                <a:cs typeface="Times New Roman" pitchFamily="18" charset="0"/>
                <a:hlinkClick r:id="rId2" action="ppaction://hlinkfile"/>
              </a:rPr>
              <a:t>anexa nr. 2</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modificat</a:t>
            </a:r>
            <a:r>
              <a:rPr lang="ro-RO" sz="1800" dirty="0">
                <a:latin typeface="Times New Roman" pitchFamily="18" charset="0"/>
                <a:cs typeface="Times New Roman" pitchFamily="18" charset="0"/>
              </a:rPr>
              <a:t>ă</a:t>
            </a:r>
            <a:r>
              <a:rPr lang="en-US" sz="1800" dirty="0">
                <a:latin typeface="Times New Roman" pitchFamily="18" charset="0"/>
                <a:cs typeface="Times New Roman" pitchFamily="18" charset="0"/>
              </a:rPr>
              <a:t> cu </a:t>
            </a:r>
            <a:r>
              <a:rPr lang="nn-NO" sz="1800" dirty="0">
                <a:latin typeface="Times New Roman" pitchFamily="18" charset="0"/>
                <a:cs typeface="Times New Roman" pitchFamily="18" charset="0"/>
              </a:rPr>
              <a:t>Anexa nr. 1 la OME nr. 5722/27.09.2022</a:t>
            </a:r>
            <a:r>
              <a:rPr lang="ro-RO" sz="1800" dirty="0">
                <a:latin typeface="Times New Roman" pitchFamily="18" charset="0"/>
                <a:cs typeface="Times New Roman" pitchFamily="18" charset="0"/>
              </a:rPr>
              <a:t>)</a:t>
            </a:r>
          </a:p>
          <a:p>
            <a:pPr lvl="1" algn="just" eaLnBrk="1" hangingPunct="1"/>
            <a:r>
              <a:rPr lang="ro-RO" sz="1800" dirty="0">
                <a:latin typeface="Times New Roman" pitchFamily="18" charset="0"/>
                <a:cs typeface="Times New Roman" pitchFamily="18" charset="0"/>
              </a:rPr>
              <a:t>Notele obţinute la inspecţiile de specialitate şi nota finală, calculată ca medie aritmetică a acestora cu două zecimale exacte fără rotunjire, se trec în procesul-verbal pentru inspecţia de specialitate, prevăzut în </a:t>
            </a:r>
            <a:r>
              <a:rPr lang="ro-RO" sz="1800" dirty="0">
                <a:latin typeface="Times New Roman" pitchFamily="18" charset="0"/>
                <a:cs typeface="Times New Roman" pitchFamily="18" charset="0"/>
                <a:hlinkClick r:id="rId2" action="ppaction://hlinkfile"/>
              </a:rPr>
              <a:t>anexa nr. 3</a:t>
            </a:r>
            <a:r>
              <a:rPr lang="ro-RO" sz="1800" dirty="0">
                <a:latin typeface="Times New Roman" pitchFamily="18" charset="0"/>
                <a:cs typeface="Times New Roman" pitchFamily="18" charset="0"/>
              </a:rPr>
              <a:t>( modificată cu </a:t>
            </a:r>
            <a:r>
              <a:rPr lang="nn-NO" sz="1800" dirty="0">
                <a:latin typeface="Times New Roman" pitchFamily="18" charset="0"/>
                <a:cs typeface="Times New Roman" pitchFamily="18" charset="0"/>
              </a:rPr>
              <a:t>Anexa nr. 2 la OME nr. 5722/27.09.2022</a:t>
            </a:r>
            <a:r>
              <a:rPr lang="ro-RO" sz="1800" dirty="0">
                <a:latin typeface="Times New Roman" pitchFamily="18" charset="0"/>
                <a:cs typeface="Times New Roman" pitchFamily="18" charset="0"/>
              </a:rPr>
              <a:t>), se semnează de către membrii comisiei care efectuează inspecţia şi se consemnează în registrul de inspecţii al unităţii de învăţământ. </a:t>
            </a:r>
          </a:p>
          <a:p>
            <a:pPr lvl="1" algn="just" eaLnBrk="1" hangingPunct="1"/>
            <a:r>
              <a:rPr lang="ro-RO" sz="1800" dirty="0">
                <a:latin typeface="Times New Roman" pitchFamily="18" charset="0"/>
                <a:cs typeface="Times New Roman" pitchFamily="18" charset="0"/>
              </a:rPr>
              <a:t>Evaluarea portofoliului profesional personal este realizată conform grilei de evaluare prevăzute în </a:t>
            </a:r>
            <a:r>
              <a:rPr lang="ro-RO" sz="1800" dirty="0">
                <a:latin typeface="Times New Roman" pitchFamily="18" charset="0"/>
                <a:cs typeface="Times New Roman" pitchFamily="18" charset="0"/>
                <a:hlinkClick r:id="rId2" action="ppaction://hlinkfile"/>
              </a:rPr>
              <a:t>anexa nr. 4</a:t>
            </a:r>
            <a:r>
              <a:rPr lang="ro-RO" sz="1800" dirty="0">
                <a:latin typeface="Times New Roman" pitchFamily="18" charset="0"/>
                <a:cs typeface="Times New Roman" pitchFamily="18" charset="0"/>
              </a:rPr>
              <a:t> (modificată cu </a:t>
            </a:r>
            <a:r>
              <a:rPr lang="nn-NO" sz="1800" dirty="0">
                <a:latin typeface="Times New Roman" pitchFamily="18" charset="0"/>
                <a:cs typeface="Times New Roman" pitchFamily="18" charset="0"/>
              </a:rPr>
              <a:t>Anexa nr. 3 la OME nr. 5722/27.09.2022</a:t>
            </a:r>
            <a:r>
              <a:rPr lang="ro-RO" sz="1800" dirty="0">
                <a:latin typeface="Times New Roman" pitchFamily="18" charset="0"/>
                <a:cs typeface="Times New Roman" pitchFamily="18" charset="0"/>
              </a:rPr>
              <a:t>), în ziua în care este efectuată cea de-a doua inspecţie de specialitate, de către comisia constituită în baza prevederilor art. 15 alin. (6).</a:t>
            </a:r>
            <a:endParaRPr lang="en-US" sz="1800" dirty="0">
              <a:latin typeface="Times New Roman" pitchFamily="18" charset="0"/>
              <a:cs typeface="Times New Roman" pitchFamily="18" charset="0"/>
            </a:endParaRPr>
          </a:p>
          <a:p>
            <a:pPr eaLnBrk="1" hangingPunct="1"/>
            <a:r>
              <a:rPr lang="ro-RO" dirty="0">
                <a:latin typeface="Times New Roman" pitchFamily="18" charset="0"/>
                <a:cs typeface="Times New Roman" pitchFamily="18" charset="0"/>
              </a:rPr>
              <a:t>Art. 18 din OMEC </a:t>
            </a:r>
            <a:r>
              <a:rPr lang="ro-RO" b="1" u="sng" dirty="0">
                <a:solidFill>
                  <a:schemeClr val="accent2">
                    <a:lumMod val="75000"/>
                  </a:schemeClr>
                </a:solidFill>
                <a:effectLst/>
                <a:latin typeface="Times New Roman" panose="02020603050405020304" pitchFamily="18" charset="0"/>
                <a:ea typeface="Calibri" panose="020F0502020204030204" pitchFamily="34" charset="0"/>
              </a:rPr>
              <a:t>Nr. 5434/2020 </a:t>
            </a:r>
            <a:r>
              <a:rPr lang="ro-RO" dirty="0">
                <a:latin typeface="Times New Roman" pitchFamily="18" charset="0"/>
                <a:cs typeface="Times New Roman" pitchFamily="18" charset="0"/>
              </a:rPr>
              <a:t>: </a:t>
            </a:r>
          </a:p>
          <a:p>
            <a:pPr lvl="1"/>
            <a:r>
              <a:rPr lang="ro-RO" sz="1800" dirty="0">
                <a:latin typeface="Times New Roman" pitchFamily="18" charset="0"/>
                <a:cs typeface="Times New Roman" pitchFamily="18" charset="0"/>
              </a:rPr>
              <a:t>Media aritmetică a notelor finale la inspecţii şi portofoliu să fie minimum 8, dar nu mai puţin de 7 la fiecare dintre probele respective;</a:t>
            </a:r>
            <a:endParaRPr lang="en-US" sz="1800" dirty="0">
              <a:latin typeface="Times New Roman" pitchFamily="18" charset="0"/>
              <a:cs typeface="Times New Roman" pitchFamily="18" charset="0"/>
            </a:endParaRPr>
          </a:p>
          <a:p>
            <a:pPr lvl="1" algn="just" eaLnBrk="1" hangingPunct="1"/>
            <a:r>
              <a:rPr lang="ro-RO" sz="1800" dirty="0">
                <a:latin typeface="Times New Roman" pitchFamily="18" charset="0"/>
                <a:cs typeface="Times New Roman" pitchFamily="18" charset="0"/>
              </a:rPr>
              <a:t>Inspecţiile se efectuează până la data de </a:t>
            </a:r>
            <a:r>
              <a:rPr lang="en-GB" sz="1800" dirty="0">
                <a:latin typeface="Times New Roman" pitchFamily="18" charset="0"/>
                <a:cs typeface="Times New Roman" pitchFamily="18" charset="0"/>
              </a:rPr>
              <a:t>31 </a:t>
            </a:r>
            <a:r>
              <a:rPr lang="en-GB" sz="1800" dirty="0" err="1">
                <a:latin typeface="Times New Roman" pitchFamily="18" charset="0"/>
                <a:cs typeface="Times New Roman" pitchFamily="18" charset="0"/>
              </a:rPr>
              <a:t>mai</a:t>
            </a:r>
            <a:r>
              <a:rPr lang="en-GB" sz="1800" dirty="0">
                <a:latin typeface="Times New Roman" pitchFamily="18" charset="0"/>
                <a:cs typeface="Times New Roman" pitchFamily="18" charset="0"/>
              </a:rPr>
              <a:t> </a:t>
            </a:r>
            <a:r>
              <a:rPr lang="ro-RO" sz="1800" dirty="0">
                <a:latin typeface="Times New Roman" pitchFamily="18" charset="0"/>
                <a:cs typeface="Times New Roman" pitchFamily="18" charset="0"/>
              </a:rPr>
              <a:t>2023.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D1F51-89F4-4260-FCAE-064721ED535E}"/>
              </a:ext>
            </a:extLst>
          </p:cNvPr>
          <p:cNvSpPr>
            <a:spLocks noGrp="1"/>
          </p:cNvSpPr>
          <p:nvPr>
            <p:ph type="title"/>
          </p:nvPr>
        </p:nvSpPr>
        <p:spPr>
          <a:xfrm>
            <a:off x="609600" y="188640"/>
            <a:ext cx="8282880" cy="6480720"/>
          </a:xfrm>
        </p:spPr>
        <p:txBody>
          <a:bodyPr>
            <a:normAutofit/>
          </a:bodyPr>
          <a:lstStyle/>
          <a:p>
            <a:r>
              <a:rPr lang="en-US" sz="2000" b="1" dirty="0" err="1">
                <a:solidFill>
                  <a:schemeClr val="tx1"/>
                </a:solidFill>
                <a:latin typeface="Times New Roman" panose="02020603050405020304" pitchFamily="18" charset="0"/>
                <a:cs typeface="Times New Roman" panose="02020603050405020304" pitchFamily="18" charset="0"/>
              </a:rPr>
              <a:t>Portofoliul</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cuprinde</a:t>
            </a:r>
            <a:r>
              <a:rPr lang="en-US" sz="2000" b="1"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 curriculum vitae;</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b) o </a:t>
            </a:r>
            <a:r>
              <a:rPr lang="en-US" sz="2000" dirty="0" err="1">
                <a:solidFill>
                  <a:schemeClr val="tx1"/>
                </a:solidFill>
                <a:latin typeface="Times New Roman" panose="02020603050405020304" pitchFamily="18" charset="0"/>
                <a:cs typeface="Times New Roman" panose="02020603050405020304" pitchFamily="18" charset="0"/>
              </a:rPr>
              <a:t>scrisoare</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intenţie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având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între</a:t>
            </a:r>
            <a:r>
              <a:rPr lang="en-US" sz="2000" dirty="0">
                <a:solidFill>
                  <a:schemeClr val="tx1"/>
                </a:solidFill>
                <a:latin typeface="Times New Roman" panose="02020603050405020304" pitchFamily="18" charset="0"/>
                <a:cs typeface="Times New Roman" panose="02020603050405020304" pitchFamily="18" charset="0"/>
              </a:rPr>
              <a:t> 200 </a:t>
            </a:r>
            <a:r>
              <a:rPr lang="en-US" sz="2000" dirty="0" err="1">
                <a:solidFill>
                  <a:schemeClr val="tx1"/>
                </a:solidFill>
                <a:latin typeface="Times New Roman" panose="02020603050405020304" pitchFamily="18" charset="0"/>
                <a:cs typeface="Times New Roman" panose="02020603050405020304" pitchFamily="18" charset="0"/>
              </a:rPr>
              <a:t>şi</a:t>
            </a:r>
            <a:r>
              <a:rPr lang="en-US" sz="2000" dirty="0">
                <a:solidFill>
                  <a:schemeClr val="tx1"/>
                </a:solidFill>
                <a:latin typeface="Times New Roman" panose="02020603050405020304" pitchFamily="18" charset="0"/>
                <a:cs typeface="Times New Roman" panose="02020603050405020304" pitchFamily="18" charset="0"/>
              </a:rPr>
              <a:t> 400 de </a:t>
            </a:r>
            <a:r>
              <a:rPr lang="en-US" sz="2000" dirty="0" err="1">
                <a:solidFill>
                  <a:schemeClr val="tx1"/>
                </a:solidFill>
                <a:latin typeface="Times New Roman" panose="02020603050405020304" pitchFamily="18" charset="0"/>
                <a:cs typeface="Times New Roman" panose="02020603050405020304" pitchFamily="18" charset="0"/>
              </a:rPr>
              <a:t>cuvinte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care se </a:t>
            </a:r>
            <a:r>
              <a:rPr lang="en-US" sz="2000" dirty="0" err="1">
                <a:solidFill>
                  <a:schemeClr val="tx1"/>
                </a:solidFill>
                <a:latin typeface="Times New Roman" panose="02020603050405020304" pitchFamily="18" charset="0"/>
                <a:cs typeface="Times New Roman" panose="02020603050405020304" pitchFamily="18" charset="0"/>
              </a:rPr>
              <a:t>prezintă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motivaţia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participării</a:t>
            </a:r>
            <a:r>
              <a:rPr lang="en-US" sz="2000" dirty="0">
                <a:solidFill>
                  <a:schemeClr val="tx1"/>
                </a:solidFill>
                <a:latin typeface="Times New Roman" panose="02020603050405020304" pitchFamily="18" charset="0"/>
                <a:cs typeface="Times New Roman" panose="02020603050405020304" pitchFamily="18" charset="0"/>
              </a:rPr>
              <a:t> la </a:t>
            </a:r>
            <a:r>
              <a:rPr lang="en-US" sz="2000" dirty="0" err="1">
                <a:solidFill>
                  <a:schemeClr val="tx1"/>
                </a:solidFill>
                <a:latin typeface="Times New Roman" panose="02020603050405020304" pitchFamily="18" charset="0"/>
                <a:cs typeface="Times New Roman" panose="02020603050405020304" pitchFamily="18" charset="0"/>
              </a:rPr>
              <a:t>examenul</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definitivat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obiectivele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şi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aşteptările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proprii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formarea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personală</a:t>
            </a:r>
            <a:r>
              <a:rPr lang="en-US" sz="2000" dirty="0">
                <a:solidFill>
                  <a:schemeClr val="tx1"/>
                </a:solidFill>
                <a:latin typeface="Times New Roman" panose="02020603050405020304" pitchFamily="18" charset="0"/>
                <a:cs typeface="Times New Roman" panose="02020603050405020304" pitchFamily="18" charset="0"/>
              </a:rPr>
              <a:t> ca </a:t>
            </a:r>
            <a:r>
              <a:rPr lang="en-US" sz="2000" dirty="0" err="1">
                <a:solidFill>
                  <a:schemeClr val="tx1"/>
                </a:solidFill>
                <a:latin typeface="Times New Roman" panose="02020603050405020304" pitchFamily="18" charset="0"/>
                <a:cs typeface="Times New Roman" panose="02020603050405020304" pitchFamily="18" charset="0"/>
              </a:rPr>
              <a:t>profesor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autoaprecierea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activităţii</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experienţei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câştigate</a:t>
            </a:r>
            <a:r>
              <a:rPr lang="en-US" sz="2000" dirty="0">
                <a:solidFill>
                  <a:schemeClr val="tx1"/>
                </a:solidFill>
                <a:latin typeface="Times New Roman" panose="02020603050405020304" pitchFamily="18" charset="0"/>
                <a:cs typeface="Times New Roman" panose="02020603050405020304" pitchFamily="18" charset="0"/>
              </a:rPr>
              <a:t> pe </a:t>
            </a:r>
            <a:r>
              <a:rPr lang="en-US" sz="2000" dirty="0" err="1">
                <a:solidFill>
                  <a:schemeClr val="tx1"/>
                </a:solidFill>
                <a:latin typeface="Times New Roman" panose="02020603050405020304" pitchFamily="18" charset="0"/>
                <a:cs typeface="Times New Roman" panose="02020603050405020304" pitchFamily="18" charset="0"/>
              </a:rPr>
              <a:t>parcursul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desfășurării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activității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didactice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autoaprecierea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portofoliului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şi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propuneri</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ameliorare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inclusiv</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aprecieri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privind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strategii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metode</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instrumente</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predare</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învăţare</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evaluare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sistem</a:t>
            </a:r>
            <a:r>
              <a:rPr lang="en-US" sz="2000" dirty="0">
                <a:solidFill>
                  <a:schemeClr val="tx1"/>
                </a:solidFill>
                <a:latin typeface="Times New Roman" panose="02020603050405020304" pitchFamily="18" charset="0"/>
                <a:cs typeface="Times New Roman" panose="02020603050405020304" pitchFamily="18" charset="0"/>
              </a:rPr>
              <a:t> blended learning /online;</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c) un </a:t>
            </a:r>
            <a:r>
              <a:rPr lang="en-US" sz="2000" dirty="0" err="1">
                <a:solidFill>
                  <a:schemeClr val="tx1"/>
                </a:solidFill>
                <a:latin typeface="Times New Roman" panose="02020603050405020304" pitchFamily="18" charset="0"/>
                <a:cs typeface="Times New Roman" panose="02020603050405020304" pitchFamily="18" charset="0"/>
              </a:rPr>
              <a:t>raport</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progres</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şcolar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însoţit</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următoarele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documente-suport</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a:t>
            </a:r>
            <a:r>
              <a:rPr lang="en-US" sz="2000" dirty="0">
                <a:solidFill>
                  <a:schemeClr val="tx1"/>
                </a:solidFill>
                <a:latin typeface="Times New Roman" panose="02020603050405020304" pitchFamily="18" charset="0"/>
                <a:cs typeface="Times New Roman" panose="02020603050405020304" pitchFamily="18" charset="0"/>
              </a:rPr>
              <a:t>)</a:t>
            </a:r>
            <a:r>
              <a:rPr lang="it-IT" sz="2000" dirty="0">
                <a:solidFill>
                  <a:schemeClr val="tx1"/>
                </a:solidFill>
                <a:latin typeface="Times New Roman" panose="02020603050405020304" pitchFamily="18" charset="0"/>
                <a:cs typeface="Times New Roman" panose="02020603050405020304" pitchFamily="18" charset="0"/>
              </a:rPr>
              <a:t> planificările calendaristice anuale, pe unităţi de învăţare</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(ii) minimum 10 </a:t>
            </a:r>
            <a:r>
              <a:rPr lang="en-US" sz="2000" dirty="0" err="1">
                <a:solidFill>
                  <a:schemeClr val="tx1"/>
                </a:solidFill>
                <a:latin typeface="Times New Roman" panose="02020603050405020304" pitchFamily="18" charset="0"/>
                <a:cs typeface="Times New Roman" panose="02020603050405020304" pitchFamily="18" charset="0"/>
              </a:rPr>
              <a:t>proiecte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didactice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pentru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tipuri</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lecţii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diferite</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(iii) </a:t>
            </a:r>
            <a:r>
              <a:rPr lang="en-US" sz="2000" dirty="0" err="1">
                <a:solidFill>
                  <a:schemeClr val="tx1"/>
                </a:solidFill>
                <a:latin typeface="Times New Roman" panose="02020603050405020304" pitchFamily="18" charset="0"/>
                <a:cs typeface="Times New Roman" panose="02020603050405020304" pitchFamily="18" charset="0"/>
              </a:rPr>
              <a:t>instrumente</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evaluare</a:t>
            </a:r>
            <a:r>
              <a:rPr lang="en-US" sz="2000" dirty="0">
                <a:solidFill>
                  <a:schemeClr val="tx1"/>
                </a:solidFill>
                <a:latin typeface="Times New Roman" panose="02020603050405020304" pitchFamily="18" charset="0"/>
                <a:cs typeface="Times New Roman" panose="02020603050405020304" pitchFamily="18" charset="0"/>
              </a:rPr>
              <a:t> (un test </a:t>
            </a:r>
            <a:r>
              <a:rPr lang="en-US" sz="2000" dirty="0" err="1">
                <a:solidFill>
                  <a:schemeClr val="tx1"/>
                </a:solidFill>
                <a:latin typeface="Times New Roman" panose="02020603050405020304" pitchFamily="18" charset="0"/>
                <a:cs typeface="Times New Roman" panose="02020603050405020304" pitchFamily="18" charset="0"/>
              </a:rPr>
              <a:t>predictiv</a:t>
            </a:r>
            <a:r>
              <a:rPr lang="en-US" sz="2000" dirty="0">
                <a:solidFill>
                  <a:schemeClr val="tx1"/>
                </a:solidFill>
                <a:latin typeface="Times New Roman" panose="02020603050405020304" pitchFamily="18" charset="0"/>
                <a:cs typeface="Times New Roman" panose="02020603050405020304" pitchFamily="18" charset="0"/>
              </a:rPr>
              <a:t>, cu </a:t>
            </a:r>
            <a:r>
              <a:rPr lang="en-US" sz="2000" dirty="0" err="1">
                <a:solidFill>
                  <a:schemeClr val="tx1"/>
                </a:solidFill>
                <a:latin typeface="Times New Roman" panose="02020603050405020304" pitchFamily="18" charset="0"/>
                <a:cs typeface="Times New Roman" panose="02020603050405020304" pitchFamily="18" charset="0"/>
              </a:rPr>
              <a:t>baremul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aferent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rezultatele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testării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măsuri</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(iv) </a:t>
            </a:r>
            <a:r>
              <a:rPr lang="en-US" sz="2000" dirty="0" err="1">
                <a:solidFill>
                  <a:schemeClr val="tx1"/>
                </a:solidFill>
                <a:latin typeface="Times New Roman" panose="02020603050405020304" pitchFamily="18" charset="0"/>
                <a:cs typeface="Times New Roman" panose="02020603050405020304" pitchFamily="18" charset="0"/>
              </a:rPr>
              <a:t>catalogul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profesorului</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(v) </a:t>
            </a:r>
            <a:r>
              <a:rPr lang="en-US" sz="2000" dirty="0" err="1">
                <a:solidFill>
                  <a:schemeClr val="tx1"/>
                </a:solidFill>
                <a:latin typeface="Times New Roman" panose="02020603050405020304" pitchFamily="18" charset="0"/>
                <a:cs typeface="Times New Roman" panose="02020603050405020304" pitchFamily="18" charset="0"/>
              </a:rPr>
              <a:t>resursele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didactice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adaptate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nivelului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clasei</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grupei</a:t>
            </a:r>
            <a:r>
              <a:rPr lang="en-US" sz="2000" dirty="0">
                <a:solidFill>
                  <a:schemeClr val="tx1"/>
                </a:solidFill>
                <a:latin typeface="Times New Roman" panose="02020603050405020304" pitchFamily="18" charset="0"/>
                <a:cs typeface="Times New Roman" panose="02020603050405020304" pitchFamily="18" charset="0"/>
              </a:rPr>
              <a:t>;</a:t>
            </a:r>
            <a:br>
              <a:rPr lang="en-US" sz="16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d) </a:t>
            </a:r>
            <a:r>
              <a:rPr lang="en-US" sz="2000" dirty="0" err="1">
                <a:solidFill>
                  <a:schemeClr val="tx1"/>
                </a:solidFill>
                <a:latin typeface="Times New Roman" panose="02020603050405020304" pitchFamily="18" charset="0"/>
                <a:cs typeface="Times New Roman" panose="02020603050405020304" pitchFamily="18" charset="0"/>
              </a:rPr>
              <a:t>autoevaluarea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portofoliului</a:t>
            </a:r>
            <a:r>
              <a:rPr lang="en-US" sz="2000" dirty="0">
                <a:solidFill>
                  <a:schemeClr val="tx1"/>
                </a:solidFill>
                <a:latin typeface="Times New Roman" panose="02020603050405020304" pitchFamily="18" charset="0"/>
                <a:cs typeface="Times New Roman" panose="02020603050405020304" pitchFamily="18" charset="0"/>
              </a:rPr>
              <a:t>, conform </a:t>
            </a:r>
            <a:r>
              <a:rPr lang="en-US" sz="2000" dirty="0" err="1">
                <a:solidFill>
                  <a:schemeClr val="tx1"/>
                </a:solidFill>
                <a:latin typeface="Times New Roman" panose="02020603050405020304" pitchFamily="18" charset="0"/>
                <a:cs typeface="Times New Roman" panose="02020603050405020304" pitchFamily="18" charset="0"/>
              </a:rPr>
              <a:t>grilei</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evaluare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prevăzute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anexa</a:t>
            </a:r>
            <a:r>
              <a:rPr lang="en-US" sz="2000" dirty="0">
                <a:solidFill>
                  <a:schemeClr val="tx1"/>
                </a:solidFill>
                <a:latin typeface="Times New Roman" panose="02020603050405020304" pitchFamily="18" charset="0"/>
                <a:cs typeface="Times New Roman" panose="02020603050405020304" pitchFamily="18" charset="0"/>
              </a:rPr>
              <a:t> nr. 4.</a:t>
            </a:r>
            <a:br>
              <a:rPr lang="en-US" sz="2000" dirty="0">
                <a:solidFill>
                  <a:schemeClr val="tx1"/>
                </a:solidFill>
                <a:latin typeface="Times New Roman" panose="02020603050405020304" pitchFamily="18" charset="0"/>
                <a:cs typeface="Times New Roman" panose="02020603050405020304" pitchFamily="18" charset="0"/>
              </a:rPr>
            </a:b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70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95300"/>
            <a:ext cx="8229600" cy="1862138"/>
          </a:xfrm>
        </p:spPr>
        <p:txBody>
          <a:bodyPr/>
          <a:lstStyle/>
          <a:p>
            <a:pPr algn="ctr" eaLnBrk="1" hangingPunct="1"/>
            <a:r>
              <a:rPr lang="en-US" sz="3600" dirty="0">
                <a:solidFill>
                  <a:schemeClr val="tx1"/>
                </a:solidFill>
                <a:latin typeface="Times New Roman" panose="02020603050405020304" pitchFamily="18" charset="0"/>
                <a:cs typeface="Times New Roman" panose="02020603050405020304" pitchFamily="18" charset="0"/>
              </a:rPr>
              <a:t>GRAD </a:t>
            </a:r>
            <a:r>
              <a:rPr lang="ro-RO" sz="3600" dirty="0">
                <a:solidFill>
                  <a:schemeClr val="tx1"/>
                </a:solidFill>
                <a:latin typeface="Times New Roman" panose="02020603050405020304" pitchFamily="18" charset="0"/>
                <a:cs typeface="Times New Roman" panose="02020603050405020304" pitchFamily="18" charset="0"/>
              </a:rPr>
              <a:t>DIDACTIC II ŞI </a:t>
            </a:r>
            <a:r>
              <a:rPr lang="en-US" sz="3600" dirty="0">
                <a:solidFill>
                  <a:schemeClr val="tx1"/>
                </a:solidFill>
                <a:latin typeface="Times New Roman" panose="02020603050405020304" pitchFamily="18" charset="0"/>
                <a:cs typeface="Times New Roman" panose="02020603050405020304" pitchFamily="18" charset="0"/>
              </a:rPr>
              <a:t> </a:t>
            </a:r>
            <a:r>
              <a:rPr lang="ro-RO" sz="3600" dirty="0">
                <a:solidFill>
                  <a:schemeClr val="tx1"/>
                </a:solidFill>
                <a:latin typeface="Times New Roman" panose="02020603050405020304" pitchFamily="18" charset="0"/>
                <a:cs typeface="Times New Roman" panose="02020603050405020304" pitchFamily="18" charset="0"/>
              </a:rPr>
              <a:t>GRAD DIDACTIC </a:t>
            </a:r>
            <a:r>
              <a:rPr lang="ro-RO" sz="3600" dirty="0">
                <a:solidFill>
                  <a:schemeClr val="tx1"/>
                </a:solidFill>
              </a:rPr>
              <a:t>I</a:t>
            </a:r>
            <a:endParaRPr lang="en-US" sz="3800" dirty="0">
              <a:solidFill>
                <a:schemeClr val="tx1"/>
              </a:solidFill>
            </a:endParaRPr>
          </a:p>
        </p:txBody>
      </p:sp>
      <p:sp>
        <p:nvSpPr>
          <p:cNvPr id="14339" name="Rectangle 3"/>
          <p:cNvSpPr>
            <a:spLocks noGrp="1" noChangeArrowheads="1"/>
          </p:cNvSpPr>
          <p:nvPr>
            <p:ph idx="1"/>
          </p:nvPr>
        </p:nvSpPr>
        <p:spPr>
          <a:xfrm>
            <a:off x="457200" y="1772816"/>
            <a:ext cx="8229600" cy="4392488"/>
          </a:xfrm>
        </p:spPr>
        <p:txBody>
          <a:bodyPr>
            <a:normAutofit/>
          </a:bodyPr>
          <a:lstStyle/>
          <a:p>
            <a:pPr lvl="0" algn="just"/>
            <a:r>
              <a:rPr lang="ro-RO" dirty="0">
                <a:latin typeface="Times New Roman" pitchFamily="18" charset="0"/>
                <a:cs typeface="Times New Roman" pitchFamily="18" charset="0"/>
              </a:rPr>
              <a:t>Examenele pentru obținerea gradului didactic I și </a:t>
            </a:r>
            <a:r>
              <a:rPr lang="en-US" dirty="0">
                <a:latin typeface="Times New Roman" pitchFamily="18" charset="0"/>
                <a:cs typeface="Times New Roman" pitchFamily="18" charset="0"/>
              </a:rPr>
              <a:t>ale </a:t>
            </a:r>
            <a:r>
              <a:rPr lang="ro-RO" dirty="0">
                <a:latin typeface="Times New Roman" pitchFamily="18" charset="0"/>
                <a:cs typeface="Times New Roman" pitchFamily="18" charset="0"/>
              </a:rPr>
              <a:t>gradul didactic II se organizează și se desfășoară în baza OMECTS Nr. 5561/2011 pentru aprobarea Metodologiei privind formarea continuă a personalului de învățământ preuniversitar, cu modificările și completările ulterioare. Conform OME nr. 4151/29.06.2022, ordinul precizat anterior (OMECTS Nr. 5561/2011) se completează cu patru noi anexe 2a, 3a, 8a și 10a.</a:t>
            </a:r>
            <a:endParaRPr lang="en-GB" b="1" dirty="0">
              <a:latin typeface="Times New Roman" pitchFamily="18" charset="0"/>
              <a:cs typeface="Times New Roman" pitchFamily="18" charset="0"/>
            </a:endParaRPr>
          </a:p>
          <a:p>
            <a:pPr lvl="0" algn="just"/>
            <a:r>
              <a:rPr lang="ro-RO" dirty="0">
                <a:latin typeface="Times New Roman" pitchFamily="18" charset="0"/>
                <a:cs typeface="Times New Roman" pitchFamily="18" charset="0"/>
              </a:rPr>
              <a:t>Anexele  2, 3, 8 și 10 la OMECTS Nr. 5561/2011 pentru aprobarea Metodologiei privind formarea continuă a personalului de învățământ preuniversitar, cu modificările și completările ulterioare, </a:t>
            </a:r>
            <a:r>
              <a:rPr lang="ro-RO" b="1" dirty="0">
                <a:latin typeface="Times New Roman" pitchFamily="18" charset="0"/>
                <a:cs typeface="Times New Roman" pitchFamily="18" charset="0"/>
              </a:rPr>
              <a:t>se aplică candidaților înscriși care sunt în procedură de obținere a gradelor II și I.</a:t>
            </a:r>
            <a:endParaRPr lang="en-GB" b="1" dirty="0">
              <a:latin typeface="Times New Roman" pitchFamily="18" charset="0"/>
              <a:cs typeface="Times New Roman" pitchFamily="18" charset="0"/>
            </a:endParaRPr>
          </a:p>
          <a:p>
            <a:pPr lvl="0" algn="just"/>
            <a:r>
              <a:rPr lang="ro-RO" dirty="0">
                <a:latin typeface="Times New Roman" pitchFamily="18" charset="0"/>
                <a:cs typeface="Times New Roman" pitchFamily="18" charset="0"/>
              </a:rPr>
              <a:t>Anexele  2a, 3a, 8a și 10a la OME nr. 4151/29.06.2022 pentru completarea OMECTS Nr. 5561/2011, </a:t>
            </a:r>
            <a:r>
              <a:rPr lang="ro-RO" b="1" dirty="0">
                <a:latin typeface="Times New Roman" pitchFamily="18" charset="0"/>
                <a:cs typeface="Times New Roman" pitchFamily="18" charset="0"/>
              </a:rPr>
              <a:t>se aplică candidaților care se înscriu la examenul pentru acordarea gradelor didactice II și I, începând cu anul școlar 2022-2023.</a:t>
            </a:r>
            <a:endParaRPr lang="en-GB" b="1" dirty="0">
              <a:latin typeface="Times New Roman" pitchFamily="18" charset="0"/>
              <a:cs typeface="Times New Roman" pitchFamily="18" charset="0"/>
            </a:endParaRPr>
          </a:p>
          <a:p>
            <a:pPr eaLnBrk="1" hangingPunct="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CDF7-0022-4B76-ABB0-235DC1DFB006}"/>
              </a:ext>
            </a:extLst>
          </p:cNvPr>
          <p:cNvSpPr>
            <a:spLocks noGrp="1"/>
          </p:cNvSpPr>
          <p:nvPr>
            <p:ph type="title"/>
          </p:nvPr>
        </p:nvSpPr>
        <p:spPr>
          <a:xfrm>
            <a:off x="1043608" y="548680"/>
            <a:ext cx="6347713" cy="1320800"/>
          </a:xfrm>
        </p:spPr>
        <p:txBody>
          <a:bodyPr/>
          <a:lstStyle/>
          <a:p>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Evoluţia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cariera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didactică</a:t>
            </a:r>
            <a:br>
              <a:rPr lang="ro-RO" dirty="0">
                <a:solidFill>
                  <a:schemeClr val="tx1"/>
                </a:solidFill>
                <a:latin typeface="Times New Roman" panose="02020603050405020304" pitchFamily="18" charset="0"/>
                <a:cs typeface="Times New Roman" panose="02020603050405020304" pitchFamily="18" charset="0"/>
              </a:rPr>
            </a:br>
            <a:r>
              <a:rPr lang="en-US" dirty="0" err="1">
                <a:solidFill>
                  <a:schemeClr val="tx1"/>
                </a:solidFill>
                <a:latin typeface="Times New Roman" panose="02020603050405020304" pitchFamily="18" charset="0"/>
                <a:cs typeface="Times New Roman" panose="02020603050405020304" pitchFamily="18" charset="0"/>
              </a:rPr>
              <a:t>Acordarea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gradului</a:t>
            </a:r>
            <a:r>
              <a:rPr lang="en-US" dirty="0">
                <a:solidFill>
                  <a:schemeClr val="tx1"/>
                </a:solidFill>
                <a:latin typeface="Times New Roman" panose="02020603050405020304" pitchFamily="18" charset="0"/>
                <a:cs typeface="Times New Roman" panose="02020603050405020304" pitchFamily="18" charset="0"/>
              </a:rPr>
              <a:t> didactic II </a:t>
            </a:r>
          </a:p>
        </p:txBody>
      </p:sp>
      <p:sp>
        <p:nvSpPr>
          <p:cNvPr id="3" name="Content Placeholder 2">
            <a:extLst>
              <a:ext uri="{FF2B5EF4-FFF2-40B4-BE49-F238E27FC236}">
                <a16:creationId xmlns:a16="http://schemas.microsoft.com/office/drawing/2014/main" id="{FCD2F0CA-E39B-45A4-A6A1-6369541F8E3E}"/>
              </a:ext>
            </a:extLst>
          </p:cNvPr>
          <p:cNvSpPr>
            <a:spLocks noGrp="1"/>
          </p:cNvSpPr>
          <p:nvPr>
            <p:ph idx="1"/>
          </p:nvPr>
        </p:nvSpPr>
        <p:spPr/>
        <p:txBody>
          <a:bodyPr>
            <a:normAutofit/>
          </a:bodyPr>
          <a:lstStyle/>
          <a:p>
            <a:pPr algn="just"/>
            <a:r>
              <a:rPr lang="en-US" sz="2800" dirty="0" err="1">
                <a:latin typeface="Times New Roman" panose="02020603050405020304" pitchFamily="18" charset="0"/>
                <a:cs typeface="Times New Roman" panose="02020603050405020304" pitchFamily="18" charset="0"/>
              </a:rPr>
              <a:t>Acordarea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gradului</a:t>
            </a:r>
            <a:r>
              <a:rPr lang="en-US" sz="2800" dirty="0">
                <a:latin typeface="Times New Roman" panose="02020603050405020304" pitchFamily="18" charset="0"/>
                <a:cs typeface="Times New Roman" panose="02020603050405020304" pitchFamily="18" charset="0"/>
              </a:rPr>
              <a:t> didactic II </a:t>
            </a:r>
            <a:r>
              <a:rPr lang="en-US" sz="2800" dirty="0" err="1">
                <a:latin typeface="Times New Roman" panose="02020603050405020304" pitchFamily="18" charset="0"/>
                <a:cs typeface="Times New Roman" panose="02020603050405020304" pitchFamily="18" charset="0"/>
              </a:rPr>
              <a:t>semnifică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dobândirea</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către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cadrul</a:t>
            </a:r>
            <a:r>
              <a:rPr lang="en-US" sz="2800" dirty="0">
                <a:latin typeface="Times New Roman" panose="02020603050405020304" pitchFamily="18" charset="0"/>
                <a:cs typeface="Times New Roman" panose="02020603050405020304" pitchFamily="18" charset="0"/>
              </a:rPr>
              <a:t> didactic a </a:t>
            </a:r>
            <a:r>
              <a:rPr lang="en-US" sz="2800" dirty="0" err="1">
                <a:latin typeface="Times New Roman" panose="02020603050405020304" pitchFamily="18" charset="0"/>
                <a:cs typeface="Times New Roman" panose="02020603050405020304" pitchFamily="18" charset="0"/>
              </a:rPr>
              <a:t>unui</a:t>
            </a:r>
            <a:r>
              <a:rPr lang="en-US" sz="2800" dirty="0">
                <a:latin typeface="Times New Roman" panose="02020603050405020304" pitchFamily="18" charset="0"/>
                <a:cs typeface="Times New Roman" panose="02020603050405020304" pitchFamily="18" charset="0"/>
              </a:rPr>
              <a:t> plus de </a:t>
            </a:r>
            <a:r>
              <a:rPr lang="en-US" sz="2800" dirty="0" err="1">
                <a:latin typeface="Times New Roman" panose="02020603050405020304" pitchFamily="18" charset="0"/>
                <a:cs typeface="Times New Roman" panose="02020603050405020304" pitchFamily="18" charset="0"/>
              </a:rPr>
              <a:t>profesionalizare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confirmat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prin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rezultatele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obţinute</a:t>
            </a:r>
            <a:r>
              <a:rPr lang="en-US" sz="2800" dirty="0">
                <a:latin typeface="Times New Roman" panose="02020603050405020304" pitchFamily="18" charset="0"/>
                <a:cs typeface="Times New Roman" panose="02020603050405020304" pitchFamily="18" charset="0"/>
              </a:rPr>
              <a:t> la probe special </a:t>
            </a:r>
            <a:r>
              <a:rPr lang="en-US" sz="2800" dirty="0" err="1">
                <a:latin typeface="Times New Roman" panose="02020603050405020304" pitchFamily="18" charset="0"/>
                <a:cs typeface="Times New Roman" panose="02020603050405020304" pitchFamily="18" charset="0"/>
              </a:rPr>
              <a:t>concepute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pentru</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pune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evidenţă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valoarea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adăugată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achiziţionată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intervalul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parcurs</a:t>
            </a:r>
            <a:r>
              <a:rPr lang="en-US" sz="2800" dirty="0">
                <a:latin typeface="Times New Roman" panose="02020603050405020304" pitchFamily="18" charset="0"/>
                <a:cs typeface="Times New Roman" panose="02020603050405020304" pitchFamily="18" charset="0"/>
              </a:rPr>
              <a:t> de la </a:t>
            </a:r>
            <a:r>
              <a:rPr lang="en-US" sz="2800" dirty="0" err="1">
                <a:latin typeface="Times New Roman" panose="02020603050405020304" pitchFamily="18" charset="0"/>
                <a:cs typeface="Times New Roman" panose="02020603050405020304" pitchFamily="18" charset="0"/>
              </a:rPr>
              <a:t>obţinerea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definitivării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învăţământ</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378786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1616</TotalTime>
  <Words>2038</Words>
  <Application>Microsoft Office PowerPoint</Application>
  <PresentationFormat>On-screen Show (4:3)</PresentationFormat>
  <Paragraphs>116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Times New Roman</vt:lpstr>
      <vt:lpstr>Trebuchet MS</vt:lpstr>
      <vt:lpstr>Wingdings</vt:lpstr>
      <vt:lpstr>Wingdings 3</vt:lpstr>
      <vt:lpstr>Facet</vt:lpstr>
      <vt:lpstr>  PREVEDERI LEGISLATIVE ȘI METODOLOGICE REFERITOARE LA FORMAREA CONTINUĂ/PERFECȚIONAREA PRIN GRADE DIDACTICE </vt:lpstr>
      <vt:lpstr> EXAMENUL NAŢIONAL PENTRU DEFINITIVARE ÎN ÎNVĂŢĂMÂNTUL PREUNIVERSITAR</vt:lpstr>
      <vt:lpstr>PowerPoint Presentation</vt:lpstr>
      <vt:lpstr>PowerPoint Presentation</vt:lpstr>
      <vt:lpstr>PowerPoint Presentation</vt:lpstr>
      <vt:lpstr>Examenul național de definitivare în învățământ</vt:lpstr>
      <vt:lpstr>Portofoliul cuprinde:  a) curriculum vitae;  b) o scrisoare de intenţie, având între 200 şi 400 de cuvinte, în care se prezintă motivaţia participării la examenul de definitivat, obiectivele şi aşteptările proprii în formarea personală ca profesor, autoaprecierea activităţii/experienţei câştigate pe parcursul desfășurării activității didactice, autoaprecierea portofoliului şi propuneri de ameliorare, inclusiv aprecieri privind  strategii/ metode/instrumente de predare–învăţare–evaluare în sistem blended learning /online;  c) un raport de progres şcolar, însoţit de următoarele documente-suport:  (i) planificările calendaristice anuale, pe unităţi de învăţare;  (ii) minimum 10 proiecte didactice, pentru tipuri de lecţii diferite;  (iii) instrumente de evaluare (un test predictiv, cu baremul aferent, rezultatele testării, măsuri);  (iv) catalogul profesorului;  (v) resursele didactice adaptate nivelului clasei/grupei;  d) autoevaluarea portofoliului, conform grilei de evaluare prevăzute în anexa nr. 4. </vt:lpstr>
      <vt:lpstr>GRAD DIDACTIC II ŞI  GRAD DIDACTIC I</vt:lpstr>
      <vt:lpstr>  Evoluţia în cariera didactică Acordarea gradului didactic II </vt:lpstr>
      <vt:lpstr>Examenul pentru obținerea gradului didactic II</vt:lpstr>
      <vt:lpstr>GRADUL DIDACTIC II   SESIUNEA 2023</vt:lpstr>
      <vt:lpstr>Evoluţia în cariera didactică Acordarea gradului didactic I </vt:lpstr>
      <vt:lpstr>Examenul pentru obținerea gradului didactic I</vt:lpstr>
      <vt:lpstr>Examenul pentru obținerea gradului didactic I </vt:lpstr>
      <vt:lpstr>PowerPoint Presentation</vt:lpstr>
      <vt:lpstr>PowerPoint Presentation</vt:lpstr>
      <vt:lpstr>PowerPoint Presentation</vt:lpstr>
      <vt:lpstr>Vă mulțumim pentru atenție!</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CORPUL METODIŞTILOR AI ISJ MARAMUREŞ</dc:title>
  <dc:creator>pc</dc:creator>
  <cp:lastModifiedBy>Kadar</cp:lastModifiedBy>
  <cp:revision>193</cp:revision>
  <cp:lastPrinted>2019-10-01T07:35:18Z</cp:lastPrinted>
  <dcterms:created xsi:type="dcterms:W3CDTF">2013-01-15T07:04:06Z</dcterms:created>
  <dcterms:modified xsi:type="dcterms:W3CDTF">2022-10-20T14:39:33Z</dcterms:modified>
</cp:coreProperties>
</file>