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96" r:id="rId2"/>
    <p:sldId id="288" r:id="rId3"/>
    <p:sldId id="298" r:id="rId4"/>
    <p:sldId id="320" r:id="rId5"/>
    <p:sldId id="317" r:id="rId6"/>
    <p:sldId id="321" r:id="rId7"/>
    <p:sldId id="303" r:id="rId8"/>
    <p:sldId id="323" r:id="rId9"/>
    <p:sldId id="322" r:id="rId10"/>
    <p:sldId id="332" r:id="rId11"/>
    <p:sldId id="333" r:id="rId12"/>
    <p:sldId id="308" r:id="rId13"/>
    <p:sldId id="310" r:id="rId14"/>
    <p:sldId id="324" r:id="rId15"/>
    <p:sldId id="325" r:id="rId16"/>
    <p:sldId id="331" r:id="rId17"/>
    <p:sldId id="326" r:id="rId18"/>
    <p:sldId id="327" r:id="rId19"/>
    <p:sldId id="328" r:id="rId20"/>
    <p:sldId id="316" r:id="rId21"/>
    <p:sldId id="329" r:id="rId22"/>
    <p:sldId id="330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nter-Regular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B8CE54-D7E4-4D6C-B30F-6A91B47CCFBE}">
  <a:tblStyle styleId="{E4B8CE54-D7E4-4D6C-B30F-6A91B47CC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A51BF6-B60F-430B-B708-1F52C015F5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A818-F4EE-44E8-AE09-8ED350D22B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F02BC-70F0-4E08-876E-09E2A88D81A5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Elementele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noutate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o-RO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privire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activitatea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echivalare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achizițiilor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dobândite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didactic prin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diferite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organizare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formării continue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D1936-16B6-444D-A938-2F8387A86683}" type="parTrans" cxnId="{8374483D-E481-4C84-9E1C-CF435BD06820}">
      <dgm:prSet/>
      <dgm:spPr/>
      <dgm:t>
        <a:bodyPr/>
        <a:lstStyle/>
        <a:p>
          <a:endParaRPr lang="en-US"/>
        </a:p>
      </dgm:t>
    </dgm:pt>
    <dgm:pt modelId="{7CC399A5-242E-48A7-AEF6-C75238D64ACF}" type="sibTrans" cxnId="{8374483D-E481-4C84-9E1C-CF435BD06820}">
      <dgm:prSet/>
      <dgm:spPr/>
      <dgm:t>
        <a:bodyPr/>
        <a:lstStyle/>
        <a:p>
          <a:endParaRPr lang="en-US"/>
        </a:p>
      </dgm:t>
    </dgm:pt>
    <dgm:pt modelId="{4E86D38E-7CB0-466D-93B6-2ECE830DD5DD}">
      <dgm:prSet phldrT="[Text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ROFUIP </a:t>
          </a:r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t-B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anex</a:t>
          </a:r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pt-B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OME nr. 4183/04.07.2022</a:t>
          </a:r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art. 71 – 72 - </a:t>
          </a:r>
          <a:r>
            <a:rPr lang="en-US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Comisia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pentru mentorat didactic și formare în </a:t>
          </a:r>
          <a:r>
            <a:rPr lang="en-US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cariera</a:t>
          </a:r>
          <a:r>
            <a: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didactică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2A7F9-93EB-42C1-A191-EEF8F3E5B59E}" type="parTrans" cxnId="{9A57D338-B03E-45A8-80E3-767DEE235CD0}">
      <dgm:prSet/>
      <dgm:spPr/>
      <dgm:t>
        <a:bodyPr/>
        <a:lstStyle/>
        <a:p>
          <a:endParaRPr lang="en-US"/>
        </a:p>
      </dgm:t>
    </dgm:pt>
    <dgm:pt modelId="{8BFC624D-6E40-407B-85C4-C7DD1C828AFB}" type="sibTrans" cxnId="{9A57D338-B03E-45A8-80E3-767DEE235CD0}">
      <dgm:prSet/>
      <dgm:spPr/>
      <dgm:t>
        <a:bodyPr/>
        <a:lstStyle/>
        <a:p>
          <a:endParaRPr lang="en-US"/>
        </a:p>
      </dgm:t>
    </dgm:pt>
    <dgm:pt modelId="{C8269359-43F0-49D8-A482-DB011AEDD99C}">
      <dgm:prSet phldrT="[Text]" custT="1"/>
      <dgm:spPr/>
      <dgm:t>
        <a:bodyPr/>
        <a:lstStyle/>
        <a:p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 nr. 4224/06.07.2022, </a:t>
          </a:r>
        </a:p>
        <a:p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Cap. VI - </a:t>
          </a:r>
          <a:r>
            <a:rPr lang="it-IT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Sistemul de acumulare, recunoaştere şi echivalare a creditelor profesionale transferabile </a:t>
          </a:r>
          <a:r>
            <a: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54A69-03F0-42BF-8E35-ACD52838C487}" type="parTrans" cxnId="{0A76A634-947A-4A54-9B52-EEF84068C074}">
      <dgm:prSet/>
      <dgm:spPr/>
      <dgm:t>
        <a:bodyPr/>
        <a:lstStyle/>
        <a:p>
          <a:endParaRPr lang="en-US"/>
        </a:p>
      </dgm:t>
    </dgm:pt>
    <dgm:pt modelId="{28C13612-1AD4-4F24-BEB6-E6FA83557AC0}" type="sibTrans" cxnId="{0A76A634-947A-4A54-9B52-EEF84068C074}">
      <dgm:prSet/>
      <dgm:spPr/>
      <dgm:t>
        <a:bodyPr/>
        <a:lstStyle/>
        <a:p>
          <a:endParaRPr lang="en-US"/>
        </a:p>
      </dgm:t>
    </dgm:pt>
    <dgm:pt modelId="{9848D0F0-07DE-4C55-96F1-826C50CB1C30}" type="pres">
      <dgm:prSet presAssocID="{4018A818-F4EE-44E8-AE09-8ED350D22B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CCAC7D-1512-4ABC-9BAC-4CB4E5F551B7}" type="pres">
      <dgm:prSet presAssocID="{5BCF02BC-70F0-4E08-876E-09E2A88D81A5}" presName="hierRoot1" presStyleCnt="0">
        <dgm:presLayoutVars>
          <dgm:hierBranch val="init"/>
        </dgm:presLayoutVars>
      </dgm:prSet>
      <dgm:spPr/>
    </dgm:pt>
    <dgm:pt modelId="{618C2E4B-A0D7-4543-B820-E429739553B6}" type="pres">
      <dgm:prSet presAssocID="{5BCF02BC-70F0-4E08-876E-09E2A88D81A5}" presName="rootComposite1" presStyleCnt="0"/>
      <dgm:spPr/>
    </dgm:pt>
    <dgm:pt modelId="{D2E19C12-9012-4898-A792-39E28C2E3334}" type="pres">
      <dgm:prSet presAssocID="{5BCF02BC-70F0-4E08-876E-09E2A88D81A5}" presName="rootText1" presStyleLbl="node0" presStyleIdx="0" presStyleCnt="1" custScaleX="221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BC908-B99F-4096-BCA0-EB3902D1946A}" type="pres">
      <dgm:prSet presAssocID="{5BCF02BC-70F0-4E08-876E-09E2A88D81A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24EEE2B-B776-4DEB-84FC-CE9FA24037D8}" type="pres">
      <dgm:prSet presAssocID="{5BCF02BC-70F0-4E08-876E-09E2A88D81A5}" presName="hierChild2" presStyleCnt="0"/>
      <dgm:spPr/>
    </dgm:pt>
    <dgm:pt modelId="{A40CC808-2360-4BE1-A62A-4C723A9B8210}" type="pres">
      <dgm:prSet presAssocID="{61B2A7F9-93EB-42C1-A191-EEF8F3E5B59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B9A4CAAF-9E1C-4F84-8E14-E423FAFF1200}" type="pres">
      <dgm:prSet presAssocID="{4E86D38E-7CB0-466D-93B6-2ECE830DD5DD}" presName="hierRoot2" presStyleCnt="0">
        <dgm:presLayoutVars>
          <dgm:hierBranch val="init"/>
        </dgm:presLayoutVars>
      </dgm:prSet>
      <dgm:spPr/>
    </dgm:pt>
    <dgm:pt modelId="{39C3F361-C60F-49A3-928E-7361226CBC9B}" type="pres">
      <dgm:prSet presAssocID="{4E86D38E-7CB0-466D-93B6-2ECE830DD5DD}" presName="rootComposite" presStyleCnt="0"/>
      <dgm:spPr/>
    </dgm:pt>
    <dgm:pt modelId="{CF6DFAD4-6F22-4258-9BEB-1E8FC5C05CDA}" type="pres">
      <dgm:prSet presAssocID="{4E86D38E-7CB0-466D-93B6-2ECE830DD5D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3ED3C0-D8D9-45E4-81C7-986ED17D595E}" type="pres">
      <dgm:prSet presAssocID="{4E86D38E-7CB0-466D-93B6-2ECE830DD5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55DFE4B6-E94E-4A61-91FD-34016CEBB78F}" type="pres">
      <dgm:prSet presAssocID="{4E86D38E-7CB0-466D-93B6-2ECE830DD5DD}" presName="hierChild4" presStyleCnt="0"/>
      <dgm:spPr/>
    </dgm:pt>
    <dgm:pt modelId="{0D9859C2-5DAC-4B7F-83FE-6965DC7F860F}" type="pres">
      <dgm:prSet presAssocID="{4E86D38E-7CB0-466D-93B6-2ECE830DD5DD}" presName="hierChild5" presStyleCnt="0"/>
      <dgm:spPr/>
    </dgm:pt>
    <dgm:pt modelId="{09C2B28B-D4DE-4EE6-9EA3-497B2D0C81D7}" type="pres">
      <dgm:prSet presAssocID="{13D54A69-03F0-42BF-8E35-ACD52838C48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315A269-9863-455D-B62D-0FDE21AF4D92}" type="pres">
      <dgm:prSet presAssocID="{C8269359-43F0-49D8-A482-DB011AEDD99C}" presName="hierRoot2" presStyleCnt="0">
        <dgm:presLayoutVars>
          <dgm:hierBranch val="init"/>
        </dgm:presLayoutVars>
      </dgm:prSet>
      <dgm:spPr/>
    </dgm:pt>
    <dgm:pt modelId="{FB950329-C8BC-4620-BBC8-035CBB2D3D6D}" type="pres">
      <dgm:prSet presAssocID="{C8269359-43F0-49D8-A482-DB011AEDD99C}" presName="rootComposite" presStyleCnt="0"/>
      <dgm:spPr/>
    </dgm:pt>
    <dgm:pt modelId="{24521E8C-055A-47A9-A23F-121C6B4DD687}" type="pres">
      <dgm:prSet presAssocID="{C8269359-43F0-49D8-A482-DB011AEDD99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0E4E60-4EC8-45DF-B6A7-840D621FEC1B}" type="pres">
      <dgm:prSet presAssocID="{C8269359-43F0-49D8-A482-DB011AEDD99C}" presName="rootConnector" presStyleLbl="node2" presStyleIdx="1" presStyleCnt="2"/>
      <dgm:spPr/>
      <dgm:t>
        <a:bodyPr/>
        <a:lstStyle/>
        <a:p>
          <a:endParaRPr lang="en-US"/>
        </a:p>
      </dgm:t>
    </dgm:pt>
    <dgm:pt modelId="{B276E337-5C7F-401B-9B75-C13BB4D3521E}" type="pres">
      <dgm:prSet presAssocID="{C8269359-43F0-49D8-A482-DB011AEDD99C}" presName="hierChild4" presStyleCnt="0"/>
      <dgm:spPr/>
    </dgm:pt>
    <dgm:pt modelId="{478DCE28-473F-4692-95B2-78571E186E60}" type="pres">
      <dgm:prSet presAssocID="{C8269359-43F0-49D8-A482-DB011AEDD99C}" presName="hierChild5" presStyleCnt="0"/>
      <dgm:spPr/>
    </dgm:pt>
    <dgm:pt modelId="{C8A3C44F-BF35-4997-88D4-7575BBCD2568}" type="pres">
      <dgm:prSet presAssocID="{5BCF02BC-70F0-4E08-876E-09E2A88D81A5}" presName="hierChild3" presStyleCnt="0"/>
      <dgm:spPr/>
    </dgm:pt>
  </dgm:ptLst>
  <dgm:cxnLst>
    <dgm:cxn modelId="{1500249E-7EB0-42C5-AD95-401F8338B99E}" type="presOf" srcId="{4E86D38E-7CB0-466D-93B6-2ECE830DD5DD}" destId="{CF6DFAD4-6F22-4258-9BEB-1E8FC5C05CDA}" srcOrd="0" destOrd="0" presId="urn:microsoft.com/office/officeart/2005/8/layout/orgChart1"/>
    <dgm:cxn modelId="{6117381C-E376-4D44-88F9-7AD4AA2AD0A6}" type="presOf" srcId="{C8269359-43F0-49D8-A482-DB011AEDD99C}" destId="{24521E8C-055A-47A9-A23F-121C6B4DD687}" srcOrd="0" destOrd="0" presId="urn:microsoft.com/office/officeart/2005/8/layout/orgChart1"/>
    <dgm:cxn modelId="{FA982FA1-77A3-4120-B6A0-DB861FDFBF12}" type="presOf" srcId="{4018A818-F4EE-44E8-AE09-8ED350D22BD9}" destId="{9848D0F0-07DE-4C55-96F1-826C50CB1C30}" srcOrd="0" destOrd="0" presId="urn:microsoft.com/office/officeart/2005/8/layout/orgChart1"/>
    <dgm:cxn modelId="{B75B22C7-688D-4340-9FDF-E96368649D58}" type="presOf" srcId="{4E86D38E-7CB0-466D-93B6-2ECE830DD5DD}" destId="{063ED3C0-D8D9-45E4-81C7-986ED17D595E}" srcOrd="1" destOrd="0" presId="urn:microsoft.com/office/officeart/2005/8/layout/orgChart1"/>
    <dgm:cxn modelId="{7C2D3E0B-65A6-4192-931F-B8960056DC38}" type="presOf" srcId="{5BCF02BC-70F0-4E08-876E-09E2A88D81A5}" destId="{16EBC908-B99F-4096-BCA0-EB3902D1946A}" srcOrd="1" destOrd="0" presId="urn:microsoft.com/office/officeart/2005/8/layout/orgChart1"/>
    <dgm:cxn modelId="{8374483D-E481-4C84-9E1C-CF435BD06820}" srcId="{4018A818-F4EE-44E8-AE09-8ED350D22BD9}" destId="{5BCF02BC-70F0-4E08-876E-09E2A88D81A5}" srcOrd="0" destOrd="0" parTransId="{319D1936-16B6-444D-A938-2F8387A86683}" sibTransId="{7CC399A5-242E-48A7-AEF6-C75238D64ACF}"/>
    <dgm:cxn modelId="{0A76A634-947A-4A54-9B52-EEF84068C074}" srcId="{5BCF02BC-70F0-4E08-876E-09E2A88D81A5}" destId="{C8269359-43F0-49D8-A482-DB011AEDD99C}" srcOrd="1" destOrd="0" parTransId="{13D54A69-03F0-42BF-8E35-ACD52838C487}" sibTransId="{28C13612-1AD4-4F24-BEB6-E6FA83557AC0}"/>
    <dgm:cxn modelId="{D063EF0D-D6AF-4298-8C55-C131DB4B1429}" type="presOf" srcId="{13D54A69-03F0-42BF-8E35-ACD52838C487}" destId="{09C2B28B-D4DE-4EE6-9EA3-497B2D0C81D7}" srcOrd="0" destOrd="0" presId="urn:microsoft.com/office/officeart/2005/8/layout/orgChart1"/>
    <dgm:cxn modelId="{5565CF76-54B9-4DEE-A3C9-87A65CBD15AC}" type="presOf" srcId="{5BCF02BC-70F0-4E08-876E-09E2A88D81A5}" destId="{D2E19C12-9012-4898-A792-39E28C2E3334}" srcOrd="0" destOrd="0" presId="urn:microsoft.com/office/officeart/2005/8/layout/orgChart1"/>
    <dgm:cxn modelId="{946741CD-B438-43A7-BB7F-B2B96B01D6F7}" type="presOf" srcId="{61B2A7F9-93EB-42C1-A191-EEF8F3E5B59E}" destId="{A40CC808-2360-4BE1-A62A-4C723A9B8210}" srcOrd="0" destOrd="0" presId="urn:microsoft.com/office/officeart/2005/8/layout/orgChart1"/>
    <dgm:cxn modelId="{9A57D338-B03E-45A8-80E3-767DEE235CD0}" srcId="{5BCF02BC-70F0-4E08-876E-09E2A88D81A5}" destId="{4E86D38E-7CB0-466D-93B6-2ECE830DD5DD}" srcOrd="0" destOrd="0" parTransId="{61B2A7F9-93EB-42C1-A191-EEF8F3E5B59E}" sibTransId="{8BFC624D-6E40-407B-85C4-C7DD1C828AFB}"/>
    <dgm:cxn modelId="{05E50C5B-B12C-4F4C-838C-4129EA570F38}" type="presOf" srcId="{C8269359-43F0-49D8-A482-DB011AEDD99C}" destId="{500E4E60-4EC8-45DF-B6A7-840D621FEC1B}" srcOrd="1" destOrd="0" presId="urn:microsoft.com/office/officeart/2005/8/layout/orgChart1"/>
    <dgm:cxn modelId="{AD5D1225-CAD5-491D-9A6C-48EE3661C9AF}" type="presParOf" srcId="{9848D0F0-07DE-4C55-96F1-826C50CB1C30}" destId="{73CCAC7D-1512-4ABC-9BAC-4CB4E5F551B7}" srcOrd="0" destOrd="0" presId="urn:microsoft.com/office/officeart/2005/8/layout/orgChart1"/>
    <dgm:cxn modelId="{F85B022F-E088-449D-B41D-CECE082933EE}" type="presParOf" srcId="{73CCAC7D-1512-4ABC-9BAC-4CB4E5F551B7}" destId="{618C2E4B-A0D7-4543-B820-E429739553B6}" srcOrd="0" destOrd="0" presId="urn:microsoft.com/office/officeart/2005/8/layout/orgChart1"/>
    <dgm:cxn modelId="{BCC565A5-BA23-4D5A-9570-A7AB783116C1}" type="presParOf" srcId="{618C2E4B-A0D7-4543-B820-E429739553B6}" destId="{D2E19C12-9012-4898-A792-39E28C2E3334}" srcOrd="0" destOrd="0" presId="urn:microsoft.com/office/officeart/2005/8/layout/orgChart1"/>
    <dgm:cxn modelId="{5162BE60-B3A6-40BC-BC14-D6B3CBEEC9E5}" type="presParOf" srcId="{618C2E4B-A0D7-4543-B820-E429739553B6}" destId="{16EBC908-B99F-4096-BCA0-EB3902D1946A}" srcOrd="1" destOrd="0" presId="urn:microsoft.com/office/officeart/2005/8/layout/orgChart1"/>
    <dgm:cxn modelId="{FE9FD8A7-EF6C-44C4-948D-52C7EF7AED81}" type="presParOf" srcId="{73CCAC7D-1512-4ABC-9BAC-4CB4E5F551B7}" destId="{A24EEE2B-B776-4DEB-84FC-CE9FA24037D8}" srcOrd="1" destOrd="0" presId="urn:microsoft.com/office/officeart/2005/8/layout/orgChart1"/>
    <dgm:cxn modelId="{7985C80A-4AA3-4075-9D0B-A4A5450B2790}" type="presParOf" srcId="{A24EEE2B-B776-4DEB-84FC-CE9FA24037D8}" destId="{A40CC808-2360-4BE1-A62A-4C723A9B8210}" srcOrd="0" destOrd="0" presId="urn:microsoft.com/office/officeart/2005/8/layout/orgChart1"/>
    <dgm:cxn modelId="{528A1967-A5EC-4117-94ED-3336E3885C4B}" type="presParOf" srcId="{A24EEE2B-B776-4DEB-84FC-CE9FA24037D8}" destId="{B9A4CAAF-9E1C-4F84-8E14-E423FAFF1200}" srcOrd="1" destOrd="0" presId="urn:microsoft.com/office/officeart/2005/8/layout/orgChart1"/>
    <dgm:cxn modelId="{9DA5631D-7479-4FC1-95A4-83575F007B2A}" type="presParOf" srcId="{B9A4CAAF-9E1C-4F84-8E14-E423FAFF1200}" destId="{39C3F361-C60F-49A3-928E-7361226CBC9B}" srcOrd="0" destOrd="0" presId="urn:microsoft.com/office/officeart/2005/8/layout/orgChart1"/>
    <dgm:cxn modelId="{01A8008E-D602-4A23-838F-07F3B85557E9}" type="presParOf" srcId="{39C3F361-C60F-49A3-928E-7361226CBC9B}" destId="{CF6DFAD4-6F22-4258-9BEB-1E8FC5C05CDA}" srcOrd="0" destOrd="0" presId="urn:microsoft.com/office/officeart/2005/8/layout/orgChart1"/>
    <dgm:cxn modelId="{4BB21EE7-C2FF-441C-923A-37DB8171E176}" type="presParOf" srcId="{39C3F361-C60F-49A3-928E-7361226CBC9B}" destId="{063ED3C0-D8D9-45E4-81C7-986ED17D595E}" srcOrd="1" destOrd="0" presId="urn:microsoft.com/office/officeart/2005/8/layout/orgChart1"/>
    <dgm:cxn modelId="{A87CBA1B-EB00-43FB-9DA9-6E17A8105748}" type="presParOf" srcId="{B9A4CAAF-9E1C-4F84-8E14-E423FAFF1200}" destId="{55DFE4B6-E94E-4A61-91FD-34016CEBB78F}" srcOrd="1" destOrd="0" presId="urn:microsoft.com/office/officeart/2005/8/layout/orgChart1"/>
    <dgm:cxn modelId="{D0E561E0-737F-468B-BA9B-055EEAC2F448}" type="presParOf" srcId="{B9A4CAAF-9E1C-4F84-8E14-E423FAFF1200}" destId="{0D9859C2-5DAC-4B7F-83FE-6965DC7F860F}" srcOrd="2" destOrd="0" presId="urn:microsoft.com/office/officeart/2005/8/layout/orgChart1"/>
    <dgm:cxn modelId="{7DAA3EF1-E49C-406E-A9DF-2C1C3C01BCC8}" type="presParOf" srcId="{A24EEE2B-B776-4DEB-84FC-CE9FA24037D8}" destId="{09C2B28B-D4DE-4EE6-9EA3-497B2D0C81D7}" srcOrd="2" destOrd="0" presId="urn:microsoft.com/office/officeart/2005/8/layout/orgChart1"/>
    <dgm:cxn modelId="{28D16ED1-09D4-494A-9A19-D4F045869EDE}" type="presParOf" srcId="{A24EEE2B-B776-4DEB-84FC-CE9FA24037D8}" destId="{6315A269-9863-455D-B62D-0FDE21AF4D92}" srcOrd="3" destOrd="0" presId="urn:microsoft.com/office/officeart/2005/8/layout/orgChart1"/>
    <dgm:cxn modelId="{80DD36B1-9090-4F1F-A050-33AB7FC59A64}" type="presParOf" srcId="{6315A269-9863-455D-B62D-0FDE21AF4D92}" destId="{FB950329-C8BC-4620-BBC8-035CBB2D3D6D}" srcOrd="0" destOrd="0" presId="urn:microsoft.com/office/officeart/2005/8/layout/orgChart1"/>
    <dgm:cxn modelId="{68C6A394-86A7-4877-AF22-912BC4188080}" type="presParOf" srcId="{FB950329-C8BC-4620-BBC8-035CBB2D3D6D}" destId="{24521E8C-055A-47A9-A23F-121C6B4DD687}" srcOrd="0" destOrd="0" presId="urn:microsoft.com/office/officeart/2005/8/layout/orgChart1"/>
    <dgm:cxn modelId="{DF205F9E-1614-4921-BE9B-FF3738F1A194}" type="presParOf" srcId="{FB950329-C8BC-4620-BBC8-035CBB2D3D6D}" destId="{500E4E60-4EC8-45DF-B6A7-840D621FEC1B}" srcOrd="1" destOrd="0" presId="urn:microsoft.com/office/officeart/2005/8/layout/orgChart1"/>
    <dgm:cxn modelId="{F01207FA-E260-4419-A9C4-5ED43740D5F3}" type="presParOf" srcId="{6315A269-9863-455D-B62D-0FDE21AF4D92}" destId="{B276E337-5C7F-401B-9B75-C13BB4D3521E}" srcOrd="1" destOrd="0" presId="urn:microsoft.com/office/officeart/2005/8/layout/orgChart1"/>
    <dgm:cxn modelId="{991238CF-7B36-40D8-9FB9-CA492D9F41F0}" type="presParOf" srcId="{6315A269-9863-455D-B62D-0FDE21AF4D92}" destId="{478DCE28-473F-4692-95B2-78571E186E60}" srcOrd="2" destOrd="0" presId="urn:microsoft.com/office/officeart/2005/8/layout/orgChart1"/>
    <dgm:cxn modelId="{3ECCB270-92D6-42FC-AD60-ACCD2BCB15F0}" type="presParOf" srcId="{73CCAC7D-1512-4ABC-9BAC-4CB4E5F551B7}" destId="{C8A3C44F-BF35-4997-88D4-7575BBCD25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8A818-F4EE-44E8-AE09-8ED350D22BD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CF02BC-70F0-4E08-876E-09E2A88D81A5}">
      <dgm:prSet phldrT="[Text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o-RO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ETAPELE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privire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activitatea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echivalare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achizițiilor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dobândite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didactic prin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diferite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3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organizare</a:t>
          </a:r>
          <a:r>
            <a: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formării continue</a:t>
          </a:r>
          <a:endParaRPr lang="en-US" sz="3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D1936-16B6-444D-A938-2F8387A86683}" type="parTrans" cxnId="{8374483D-E481-4C84-9E1C-CF435BD06820}">
      <dgm:prSet/>
      <dgm:spPr/>
      <dgm:t>
        <a:bodyPr/>
        <a:lstStyle/>
        <a:p>
          <a:endParaRPr lang="en-US"/>
        </a:p>
      </dgm:t>
    </dgm:pt>
    <dgm:pt modelId="{7CC399A5-242E-48A7-AEF6-C75238D64ACF}" type="sibTrans" cxnId="{8374483D-E481-4C84-9E1C-CF435BD06820}">
      <dgm:prSet/>
      <dgm:spPr/>
      <dgm:t>
        <a:bodyPr/>
        <a:lstStyle/>
        <a:p>
          <a:endParaRPr lang="en-US"/>
        </a:p>
      </dgm:t>
    </dgm:pt>
    <dgm:pt modelId="{9848D0F0-07DE-4C55-96F1-826C50CB1C30}" type="pres">
      <dgm:prSet presAssocID="{4018A818-F4EE-44E8-AE09-8ED350D22B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CCAC7D-1512-4ABC-9BAC-4CB4E5F551B7}" type="pres">
      <dgm:prSet presAssocID="{5BCF02BC-70F0-4E08-876E-09E2A88D81A5}" presName="hierRoot1" presStyleCnt="0">
        <dgm:presLayoutVars>
          <dgm:hierBranch val="init"/>
        </dgm:presLayoutVars>
      </dgm:prSet>
      <dgm:spPr/>
    </dgm:pt>
    <dgm:pt modelId="{618C2E4B-A0D7-4543-B820-E429739553B6}" type="pres">
      <dgm:prSet presAssocID="{5BCF02BC-70F0-4E08-876E-09E2A88D81A5}" presName="rootComposite1" presStyleCnt="0"/>
      <dgm:spPr/>
    </dgm:pt>
    <dgm:pt modelId="{D2E19C12-9012-4898-A792-39E28C2E3334}" type="pres">
      <dgm:prSet presAssocID="{5BCF02BC-70F0-4E08-876E-09E2A88D81A5}" presName="rootText1" presStyleLbl="node0" presStyleIdx="0" presStyleCnt="1" custScaleX="221107" custScaleY="241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BC908-B99F-4096-BCA0-EB3902D1946A}" type="pres">
      <dgm:prSet presAssocID="{5BCF02BC-70F0-4E08-876E-09E2A88D81A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24EEE2B-B776-4DEB-84FC-CE9FA24037D8}" type="pres">
      <dgm:prSet presAssocID="{5BCF02BC-70F0-4E08-876E-09E2A88D81A5}" presName="hierChild2" presStyleCnt="0"/>
      <dgm:spPr/>
    </dgm:pt>
    <dgm:pt modelId="{C8A3C44F-BF35-4997-88D4-7575BBCD2568}" type="pres">
      <dgm:prSet presAssocID="{5BCF02BC-70F0-4E08-876E-09E2A88D81A5}" presName="hierChild3" presStyleCnt="0"/>
      <dgm:spPr/>
    </dgm:pt>
  </dgm:ptLst>
  <dgm:cxnLst>
    <dgm:cxn modelId="{FA982FA1-77A3-4120-B6A0-DB861FDFBF12}" type="presOf" srcId="{4018A818-F4EE-44E8-AE09-8ED350D22BD9}" destId="{9848D0F0-07DE-4C55-96F1-826C50CB1C30}" srcOrd="0" destOrd="0" presId="urn:microsoft.com/office/officeart/2005/8/layout/orgChart1"/>
    <dgm:cxn modelId="{5565CF76-54B9-4DEE-A3C9-87A65CBD15AC}" type="presOf" srcId="{5BCF02BC-70F0-4E08-876E-09E2A88D81A5}" destId="{D2E19C12-9012-4898-A792-39E28C2E3334}" srcOrd="0" destOrd="0" presId="urn:microsoft.com/office/officeart/2005/8/layout/orgChart1"/>
    <dgm:cxn modelId="{7C2D3E0B-65A6-4192-931F-B8960056DC38}" type="presOf" srcId="{5BCF02BC-70F0-4E08-876E-09E2A88D81A5}" destId="{16EBC908-B99F-4096-BCA0-EB3902D1946A}" srcOrd="1" destOrd="0" presId="urn:microsoft.com/office/officeart/2005/8/layout/orgChart1"/>
    <dgm:cxn modelId="{8374483D-E481-4C84-9E1C-CF435BD06820}" srcId="{4018A818-F4EE-44E8-AE09-8ED350D22BD9}" destId="{5BCF02BC-70F0-4E08-876E-09E2A88D81A5}" srcOrd="0" destOrd="0" parTransId="{319D1936-16B6-444D-A938-2F8387A86683}" sibTransId="{7CC399A5-242E-48A7-AEF6-C75238D64ACF}"/>
    <dgm:cxn modelId="{AD5D1225-CAD5-491D-9A6C-48EE3661C9AF}" type="presParOf" srcId="{9848D0F0-07DE-4C55-96F1-826C50CB1C30}" destId="{73CCAC7D-1512-4ABC-9BAC-4CB4E5F551B7}" srcOrd="0" destOrd="0" presId="urn:microsoft.com/office/officeart/2005/8/layout/orgChart1"/>
    <dgm:cxn modelId="{F85B022F-E088-449D-B41D-CECE082933EE}" type="presParOf" srcId="{73CCAC7D-1512-4ABC-9BAC-4CB4E5F551B7}" destId="{618C2E4B-A0D7-4543-B820-E429739553B6}" srcOrd="0" destOrd="0" presId="urn:microsoft.com/office/officeart/2005/8/layout/orgChart1"/>
    <dgm:cxn modelId="{BCC565A5-BA23-4D5A-9570-A7AB783116C1}" type="presParOf" srcId="{618C2E4B-A0D7-4543-B820-E429739553B6}" destId="{D2E19C12-9012-4898-A792-39E28C2E3334}" srcOrd="0" destOrd="0" presId="urn:microsoft.com/office/officeart/2005/8/layout/orgChart1"/>
    <dgm:cxn modelId="{5162BE60-B3A6-40BC-BC14-D6B3CBEEC9E5}" type="presParOf" srcId="{618C2E4B-A0D7-4543-B820-E429739553B6}" destId="{16EBC908-B99F-4096-BCA0-EB3902D1946A}" srcOrd="1" destOrd="0" presId="urn:microsoft.com/office/officeart/2005/8/layout/orgChart1"/>
    <dgm:cxn modelId="{FE9FD8A7-EF6C-44C4-948D-52C7EF7AED81}" type="presParOf" srcId="{73CCAC7D-1512-4ABC-9BAC-4CB4E5F551B7}" destId="{A24EEE2B-B776-4DEB-84FC-CE9FA24037D8}" srcOrd="1" destOrd="0" presId="urn:microsoft.com/office/officeart/2005/8/layout/orgChart1"/>
    <dgm:cxn modelId="{3ECCB270-92D6-42FC-AD60-ACCD2BCB15F0}" type="presParOf" srcId="{73CCAC7D-1512-4ABC-9BAC-4CB4E5F551B7}" destId="{C8A3C44F-BF35-4997-88D4-7575BBCD25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2B28B-D4DE-4EE6-9EA3-497B2D0C81D7}">
      <dsp:nvSpPr>
        <dsp:cNvPr id="0" name=""/>
        <dsp:cNvSpPr/>
      </dsp:nvSpPr>
      <dsp:spPr>
        <a:xfrm>
          <a:off x="4118428" y="1902630"/>
          <a:ext cx="2250757" cy="781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627"/>
              </a:lnTo>
              <a:lnTo>
                <a:pt x="2250757" y="390627"/>
              </a:lnTo>
              <a:lnTo>
                <a:pt x="2250757" y="781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CC808-2360-4BE1-A62A-4C723A9B8210}">
      <dsp:nvSpPr>
        <dsp:cNvPr id="0" name=""/>
        <dsp:cNvSpPr/>
      </dsp:nvSpPr>
      <dsp:spPr>
        <a:xfrm>
          <a:off x="1867671" y="1902630"/>
          <a:ext cx="2250757" cy="781254"/>
        </a:xfrm>
        <a:custGeom>
          <a:avLst/>
          <a:gdLst/>
          <a:ahLst/>
          <a:cxnLst/>
          <a:rect l="0" t="0" r="0" b="0"/>
          <a:pathLst>
            <a:path>
              <a:moveTo>
                <a:pt x="2250757" y="0"/>
              </a:moveTo>
              <a:lnTo>
                <a:pt x="2250757" y="390627"/>
              </a:lnTo>
              <a:lnTo>
                <a:pt x="0" y="390627"/>
              </a:lnTo>
              <a:lnTo>
                <a:pt x="0" y="781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19C12-9012-4898-A792-39E28C2E3334}">
      <dsp:nvSpPr>
        <dsp:cNvPr id="0" name=""/>
        <dsp:cNvSpPr/>
      </dsp:nvSpPr>
      <dsp:spPr>
        <a:xfrm>
          <a:off x="5550" y="42500"/>
          <a:ext cx="8225755" cy="1860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Elementele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noutate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o-RO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privire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activitatea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echivalare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achizițiilor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dobândite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didactic prin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diferite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organizare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formării continue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0" y="42500"/>
        <a:ext cx="8225755" cy="1860130"/>
      </dsp:txXfrm>
    </dsp:sp>
    <dsp:sp modelId="{CF6DFAD4-6F22-4258-9BEB-1E8FC5C05CDA}">
      <dsp:nvSpPr>
        <dsp:cNvPr id="0" name=""/>
        <dsp:cNvSpPr/>
      </dsp:nvSpPr>
      <dsp:spPr>
        <a:xfrm>
          <a:off x="7541" y="2683884"/>
          <a:ext cx="3720260" cy="1860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ROFUIP </a:t>
          </a: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pt-B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anex</a:t>
          </a: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pt-B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OME nr. 4183/04.07.2022</a:t>
          </a: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art. 71 – 72 - </a:t>
          </a:r>
          <a:r>
            <a:rPr lang="en-US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Comisia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pentru mentorat didactic și formare în </a:t>
          </a:r>
          <a:r>
            <a:rPr lang="en-US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cariera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didactică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1" y="2683884"/>
        <a:ext cx="3720260" cy="1860130"/>
      </dsp:txXfrm>
    </dsp:sp>
    <dsp:sp modelId="{24521E8C-055A-47A9-A23F-121C6B4DD687}">
      <dsp:nvSpPr>
        <dsp:cNvPr id="0" name=""/>
        <dsp:cNvSpPr/>
      </dsp:nvSpPr>
      <dsp:spPr>
        <a:xfrm>
          <a:off x="4509055" y="2683884"/>
          <a:ext cx="3720260" cy="1860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OM nr. 4224/06.07.2022,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Cap. VI - </a:t>
          </a:r>
          <a:r>
            <a:rPr lang="it-IT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Sistemul de acumulare, recunoaştere şi echivalare a creditelor profesionale transferabile </a:t>
          </a:r>
          <a:r>
            <a:rPr lang="ro-RO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9055" y="2683884"/>
        <a:ext cx="3720260" cy="1860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19C12-9012-4898-A792-39E28C2E3334}">
      <dsp:nvSpPr>
        <dsp:cNvPr id="0" name=""/>
        <dsp:cNvSpPr/>
      </dsp:nvSpPr>
      <dsp:spPr>
        <a:xfrm>
          <a:off x="5550" y="50796"/>
          <a:ext cx="8225755" cy="4484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o-RO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ETAPELE </a:t>
          </a:r>
        </a:p>
        <a:p>
          <a:pPr lvl="0" algn="ctr" defTabSz="13335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privire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activitatea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echivalare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validare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achizițiilor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dobândite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personalul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didactic prin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diferite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programe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și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3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organizare</a:t>
          </a:r>
          <a:r>
            <a:rPr lang="en-US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formării continue</a:t>
          </a:r>
          <a:endParaRPr lang="en-US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50" y="50796"/>
        <a:ext cx="8225755" cy="4484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432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9451a3e4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9451a3e4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62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044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49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688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716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9092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92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037875" y="1323600"/>
            <a:ext cx="5654700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275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412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29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961675" y="5279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2"/>
                </a:solidFill>
              </a:rPr>
              <a:t>“</a:t>
            </a:r>
            <a:endParaRPr sz="9600" b="1" dirty="0">
              <a:solidFill>
                <a:schemeClr val="accent2"/>
              </a:solidFill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0" name="Google Shape;20;p4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05490" y="1810921"/>
            <a:ext cx="7969743" cy="3234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ro-RO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Tematica activității metodice</a:t>
            </a:r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membrilor Comisiei de Mentorat Didactic și Formare în Cariera Didactică (CMDFCD)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273073"/>
            <a:ext cx="8891897" cy="2743063"/>
          </a:xfrm>
        </p:spPr>
        <p:txBody>
          <a:bodyPr/>
          <a:lstStyle/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Prevederi legislative și metodologice referitoare la formarea continuă / perfecționarea prin grade didactice </a:t>
            </a: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Metodologia-cadru privind asigurarea calității programelor pentru dezvoltarea profesională continuă a cadrelor didactice din învățământul preuniversitar și de acumulare a creditelor profesionale transferabile – OM nr. 4224/2022</a:t>
            </a:r>
          </a:p>
          <a:p>
            <a:pPr algn="just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 CCD Maramureș în anul școlar 2021 – 2022 și propuneri pentru anul școlar 2022 - 2023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19" y="114201"/>
            <a:ext cx="7047587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885" y="0"/>
            <a:ext cx="7427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Cum se clasifică programele de dezvoltare profesională continuă?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40351"/>
              </p:ext>
            </p:extLst>
          </p:nvPr>
        </p:nvGraphicFramePr>
        <p:xfrm>
          <a:off x="210456" y="539750"/>
          <a:ext cx="8585199" cy="4546600"/>
        </p:xfrm>
        <a:graphic>
          <a:graphicData uri="http://schemas.openxmlformats.org/drawingml/2006/table">
            <a:tbl>
              <a:tblPr firstRow="1" bandRow="1">
                <a:tableStyleId>{E4B8CE54-D7E4-4D6C-B30F-6A91B47CCFBE}</a:tableStyleId>
              </a:tblPr>
              <a:tblGrid>
                <a:gridCol w="2861733">
                  <a:extLst>
                    <a:ext uri="{9D8B030D-6E8A-4147-A177-3AD203B41FA5}">
                      <a16:colId xmlns:a16="http://schemas.microsoft.com/office/drawing/2014/main" val="1439854221"/>
                    </a:ext>
                  </a:extLst>
                </a:gridCol>
                <a:gridCol w="2861733">
                  <a:extLst>
                    <a:ext uri="{9D8B030D-6E8A-4147-A177-3AD203B41FA5}">
                      <a16:colId xmlns:a16="http://schemas.microsoft.com/office/drawing/2014/main" val="2214141600"/>
                    </a:ext>
                  </a:extLst>
                </a:gridCol>
                <a:gridCol w="2861733">
                  <a:extLst>
                    <a:ext uri="{9D8B030D-6E8A-4147-A177-3AD203B41FA5}">
                      <a16:colId xmlns:a16="http://schemas.microsoft.com/office/drawing/2014/main" val="1067857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 1</a:t>
                      </a:r>
                      <a:endParaRPr lang="ro-RO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 2</a:t>
                      </a:r>
                      <a:endParaRPr lang="ro-RO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 3</a:t>
                      </a:r>
                      <a:endParaRPr lang="ro-RO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01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Programe acreditate </a:t>
                      </a:r>
                      <a:endParaRPr lang="ro-RO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Programe complementare </a:t>
                      </a:r>
                      <a:endParaRPr lang="ro-RO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Programe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pentru abilitare funcțională </a:t>
                      </a:r>
                      <a:endParaRPr lang="ro-RO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6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-programe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formare în </a:t>
                      </a:r>
                      <a:r>
                        <a:rPr lang="ro-RO" sz="16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 de specializare 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corespunzător funcției / în </a:t>
                      </a:r>
                      <a:r>
                        <a:rPr lang="ro-RO" sz="16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 psihopedagogic și metodic 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în </a:t>
                      </a:r>
                      <a:r>
                        <a:rPr lang="ro-RO" sz="16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domeniul managementului educațional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o-R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-programe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formare în </a:t>
                      </a:r>
                      <a:r>
                        <a:rPr lang="ro-RO" sz="16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domenii complementare specializării</a:t>
                      </a:r>
                      <a:endParaRPr lang="ro-RO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-programe prin care de dezvoltă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abilități și deprinderi în </a:t>
                      </a:r>
                      <a:r>
                        <a:rPr lang="ro-RO" sz="16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domenii conexe domeniului educațional</a:t>
                      </a:r>
                      <a:endParaRPr lang="ro-RO" sz="16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o-RO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56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-pentru aceste programe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validarea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calitativă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 realizează prin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alocare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credite profesionale transferabile </a:t>
                      </a:r>
                      <a:endParaRPr lang="ro-R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-pentru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aceste programe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validarea calitativă 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realizează prin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recunoaștere și echivalare 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credite profesionale transferabile - pe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baza documentelor de certificare </a:t>
                      </a:r>
                      <a:endParaRPr lang="ro-RO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-pentru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aceste programe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validarea calitativă 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realizează prin </a:t>
                      </a:r>
                      <a:r>
                        <a:rPr lang="ro-RO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recunoaștere și echivalare </a:t>
                      </a:r>
                      <a:r>
                        <a:rPr lang="ro-RO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credite profesionale transferabile a competențelor demonstrate de cadrul didactic în procesul de predare – învățare-evaluare</a:t>
                      </a:r>
                      <a:endParaRPr lang="ro-RO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52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2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9" y="132057"/>
            <a:ext cx="8490754" cy="396300"/>
          </a:xfrm>
        </p:spPr>
        <p:txBody>
          <a:bodyPr/>
          <a:lstStyle/>
          <a:p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se vor organiza programele de dezvoltare profesională continuă? 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81" y="860465"/>
            <a:ext cx="8142461" cy="772392"/>
          </a:xfrm>
        </p:spPr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sistem </a:t>
            </a:r>
            <a:r>
              <a:rPr lang="ro-RO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blended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1600" indent="0">
              <a:buNone/>
            </a:pP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(incluzând componenta 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față – în față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și componenta 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asincron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9480" y="2340923"/>
            <a:ext cx="8142461" cy="772392"/>
          </a:xfrm>
        </p:spPr>
        <p:txBody>
          <a:bodyPr/>
          <a:lstStyle/>
          <a:p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sistem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online: </a:t>
            </a:r>
          </a:p>
          <a:p>
            <a:pPr marL="101600" indent="0">
              <a:buNone/>
            </a:pP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(incluzând componenta </a:t>
            </a:r>
            <a:r>
              <a:rPr lang="ro-RO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sincron - asincron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8686" y="582244"/>
            <a:ext cx="8810171" cy="2968171"/>
          </a:xfrm>
        </p:spPr>
        <p:txBody>
          <a:bodyPr/>
          <a:lstStyle/>
          <a:p>
            <a:pPr marL="1016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o-RO" sz="1700" b="1" dirty="0" smtClean="0"/>
              <a:t>	</a:t>
            </a:r>
            <a:endParaRPr lang="ro-RO" sz="17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obţinerea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în intervalul legal prevăzut, a gradului didactic II sau a gradului didactic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absolvirea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studiilor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universitare de master, în domeniul de specialitate sau în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tiinţe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bsolvirea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studiilor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universitare de doctorat în domeniul de specialitate sau în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tiinţe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educaţiei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bsolvirea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postuniversitar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 de 2 ani/4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ECTS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obţinerea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specializări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41" y="31485"/>
            <a:ext cx="849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ter-Regular" panose="020B0604020202020204" charset="0"/>
                <a:ea typeface="Inter-Regular" panose="020B060402020202020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Pentru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fiecare cadru didactic, se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consideră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îndeplinite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de </a:t>
            </a:r>
            <a:r>
              <a:rPr lang="en-US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drept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condițiile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formare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continuă</a:t>
            </a:r>
            <a:r>
              <a:rPr lang="ro-RO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în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următoarele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situații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: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17600"/>
            <a:ext cx="8982635" cy="30176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absolvirea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de studii masterale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într-un domeniu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domeniul de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specialitate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absolvirea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postuniversitar</a:t>
            </a:r>
            <a:r>
              <a:rPr lang="ro-RO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domeniul de specialitate, cu durata de 2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</a:p>
          <a:p>
            <a:pPr marL="1016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absolvirea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postuniversitar</a:t>
            </a:r>
            <a:r>
              <a:rPr lang="ro-RO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domeniul de specialitate, cu durata de 1,5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absolvirea în intervalul legal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unui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postuniversitar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domeniu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domeniul de specialitate, cu durata de 1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41" y="31485"/>
            <a:ext cx="849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ter-Regular" panose="020B0604020202020204" charset="0"/>
                <a:ea typeface="Inter-Regular" panose="020B0604020202020204" charset="0"/>
              </a:rPr>
              <a:t>	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Pentru </a:t>
            </a:r>
            <a:r>
              <a:rPr lang="ro-RO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programele de studii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organizate de universități, cadrele didactice beneficiază </a:t>
            </a:r>
            <a:r>
              <a:rPr lang="ro-RO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de echivalare 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astfel: 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4343" y="1878186"/>
            <a:ext cx="8853713" cy="280267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dobândite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acreditate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dobândite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complementare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dobândite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funcțională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92" y="89542"/>
            <a:ext cx="8771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ter-Regular" panose="020B0604020202020204" charset="0"/>
                <a:ea typeface="Inter-Regular" panose="020B0604020202020204" charset="0"/>
              </a:rPr>
              <a:t>	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Pentru participare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la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programe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dezvoltare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profesională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continuă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în contexte formale, </a:t>
            </a:r>
            <a:r>
              <a:rPr lang="ro-RO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nonformale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și informale, cadrele didactice pot </a:t>
            </a:r>
            <a:r>
              <a:rPr lang="ro-RO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acumula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90 de credite profesionale transferabile, calculate după următoarea formulă: 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355599"/>
            <a:ext cx="8679543" cy="303385"/>
          </a:xfrm>
        </p:spPr>
        <p:txBody>
          <a:bodyPr/>
          <a:lstStyle/>
          <a:p>
            <a:pPr algn="ctr"/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Când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de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acumulate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cadru didactic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1025" y="795610"/>
            <a:ext cx="3730118" cy="1505365"/>
          </a:xfrm>
          <a:ln>
            <a:solidFill>
              <a:srgbClr val="0070C0"/>
            </a:solidFill>
          </a:ln>
        </p:spPr>
        <p:txBody>
          <a:bodyPr/>
          <a:lstStyle/>
          <a:p>
            <a:pPr marL="101600" indent="0"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2344" y="793005"/>
            <a:ext cx="3657599" cy="1505365"/>
          </a:xfrm>
          <a:ln>
            <a:solidFill>
              <a:srgbClr val="0070C0"/>
            </a:solidFill>
          </a:ln>
        </p:spPr>
        <p:txBody>
          <a:bodyPr/>
          <a:lstStyle/>
          <a:p>
            <a:pPr marL="101600" indent="0">
              <a:buNone/>
            </a:pP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continuă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formării continue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9315" y="2717143"/>
            <a:ext cx="8679543" cy="3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îndeplinită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formare </a:t>
            </a:r>
            <a:endParaRPr lang="ro-RO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creditele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profesionale transferabile au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dobândite</a:t>
            </a: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astfel: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9943" y="1380286"/>
            <a:ext cx="56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857" y="3139695"/>
            <a:ext cx="82912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de credite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dobândite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 participare la diverse forme de organizare a formării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de credite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dobândite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 participarea la programe de studii organizate de instituții de învățământ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>
            <a:stCxn id="4" idx="1"/>
          </p:cNvCxnSpPr>
          <p:nvPr/>
        </p:nvCxnSpPr>
        <p:spPr>
          <a:xfrm flipH="1">
            <a:off x="174171" y="1545688"/>
            <a:ext cx="428173" cy="7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4171" y="1553029"/>
            <a:ext cx="29029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3200" y="3381829"/>
            <a:ext cx="399144" cy="7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3"/>
          </p:cNvCxnSpPr>
          <p:nvPr/>
        </p:nvCxnSpPr>
        <p:spPr>
          <a:xfrm>
            <a:off x="8781143" y="1548293"/>
            <a:ext cx="217715" cy="4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98858" y="1595731"/>
            <a:ext cx="0" cy="281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614229" y="4390571"/>
            <a:ext cx="384629" cy="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390619"/>
              </p:ext>
            </p:extLst>
          </p:nvPr>
        </p:nvGraphicFramePr>
        <p:xfrm>
          <a:off x="391886" y="181427"/>
          <a:ext cx="8236857" cy="45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7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743" y="1342412"/>
            <a:ext cx="830374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participă și finalizează diferite programe de formare continuă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perioada </a:t>
            </a: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septembrie–31 octombrie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depune la secretariatul unității unde este încadrat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privind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stadiului de îndeplinire a condiției de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precum și documentele suport de certificare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245" y="733669"/>
            <a:ext cx="211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Cadrul didactic: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377;p47"/>
          <p:cNvGrpSpPr/>
          <p:nvPr/>
        </p:nvGrpSpPr>
        <p:grpSpPr>
          <a:xfrm>
            <a:off x="368136" y="650058"/>
            <a:ext cx="460705" cy="491455"/>
            <a:chOff x="9901824" y="937343"/>
            <a:chExt cx="744273" cy="793950"/>
          </a:xfrm>
        </p:grpSpPr>
        <p:grpSp>
          <p:nvGrpSpPr>
            <p:cNvPr id="9" name="Google Shape;1378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6" name="Google Shape;1379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380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381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382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383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384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1385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386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387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388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Google Shape;1389;p47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90;p47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91;p47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92;p47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93;p47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94;p47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6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1377;p47"/>
          <p:cNvGrpSpPr/>
          <p:nvPr/>
        </p:nvGrpSpPr>
        <p:grpSpPr>
          <a:xfrm>
            <a:off x="285007" y="78950"/>
            <a:ext cx="460705" cy="491455"/>
            <a:chOff x="9901824" y="937343"/>
            <a:chExt cx="744273" cy="793950"/>
          </a:xfrm>
        </p:grpSpPr>
        <p:grpSp>
          <p:nvGrpSpPr>
            <p:cNvPr id="27" name="Google Shape;1378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4" name="Google Shape;1379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380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381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382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383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384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385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386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387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88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1389;p47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90;p47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91;p47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92;p47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93;p47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94;p47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33472" y="124623"/>
            <a:ext cx="211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CMDFCD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531044"/>
            <a:ext cx="9056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</a:t>
            </a:r>
            <a:r>
              <a:rPr lang="ro-RO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ează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îndeplinirea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condiției de formare prin </a:t>
            </a:r>
            <a:r>
              <a:rPr lang="en-US" sz="2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acumularea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inclusiv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sz="2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recunoașterea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en-US" sz="20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echivalarea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profesionale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VALIDEAZĂ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numărul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profesionale transferabile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acumulate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pentru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prevăzut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ituația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centralizată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privind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acumularea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profesionale transferabile pentru cadrele didactice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încadrate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prezentată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unității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în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1-15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endPara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cadrele didactice care au acumulat numărul minim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de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unitatea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CMDFCD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eliberează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în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noiembrie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adeverință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care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rezulte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îndeplinirea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condiției de formare continuă, conform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1377;p47"/>
          <p:cNvGrpSpPr/>
          <p:nvPr/>
        </p:nvGrpSpPr>
        <p:grpSpPr>
          <a:xfrm>
            <a:off x="324433" y="119587"/>
            <a:ext cx="460705" cy="491455"/>
            <a:chOff x="9901824" y="937343"/>
            <a:chExt cx="744273" cy="793950"/>
          </a:xfrm>
        </p:grpSpPr>
        <p:grpSp>
          <p:nvGrpSpPr>
            <p:cNvPr id="27" name="Google Shape;1378;p47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4" name="Google Shape;1379;p47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380;p47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381;p47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382;p47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383;p47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384;p47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385;p47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386;p47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387;p47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88;p47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" name="Google Shape;1389;p47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90;p47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91;p47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92;p47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93;p47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94;p47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86110" y="165260"/>
            <a:ext cx="211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CMDFCD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6802" y="1071445"/>
            <a:ext cx="861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algn="just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în perioada 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16-30 noiembrie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responsabilul CMDFCD, transmite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inspectorului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școlar pentru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resurselor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ISJMM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profesorului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metodist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atribuții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privind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mentoratul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pentru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CCDMM, situația centralizată privind acumularea numărului de credite profesionale transferabile pentru cadrele didactice din UPJ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algn="just"/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algn="just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ocumentele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arhivează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unității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în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componența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 cadrelor didactice, conform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procedurilor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arhivare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elaborate conform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legislației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5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4"/>
          <p:cNvSpPr txBox="1">
            <a:spLocks noGrp="1"/>
          </p:cNvSpPr>
          <p:nvPr>
            <p:ph type="title"/>
          </p:nvPr>
        </p:nvSpPr>
        <p:spPr>
          <a:xfrm>
            <a:off x="0" y="235534"/>
            <a:ext cx="7384512" cy="59481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Responsabilii filialelor CCD Maramureș </a:t>
            </a:r>
            <a:endParaRPr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74825"/>
              </p:ext>
            </p:extLst>
          </p:nvPr>
        </p:nvGraphicFramePr>
        <p:xfrm>
          <a:off x="83088" y="1161671"/>
          <a:ext cx="9010112" cy="3779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248395">
                  <a:extLst>
                    <a:ext uri="{9D8B030D-6E8A-4147-A177-3AD203B41FA5}">
                      <a16:colId xmlns:a16="http://schemas.microsoft.com/office/drawing/2014/main" val="926450728"/>
                    </a:ext>
                  </a:extLst>
                </a:gridCol>
                <a:gridCol w="3761717">
                  <a:extLst>
                    <a:ext uri="{9D8B030D-6E8A-4147-A177-3AD203B41FA5}">
                      <a16:colId xmlns:a16="http://schemas.microsoft.com/office/drawing/2014/main" val="1771231989"/>
                    </a:ext>
                  </a:extLst>
                </a:gridCol>
              </a:tblGrid>
              <a:tr h="597815"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Filiale – CCD Maramureș</a:t>
                      </a:r>
                    </a:p>
                    <a:p>
                      <a:pPr algn="ctr"/>
                      <a:r>
                        <a:rPr lang="ro-RO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Sediul</a:t>
                      </a:r>
                      <a:r>
                        <a:rPr lang="ro-RO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centrului zonal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Responsabili filială – </a:t>
                      </a:r>
                    </a:p>
                    <a:p>
                      <a:pPr algn="ctr"/>
                      <a:r>
                        <a:rPr lang="ro-RO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profesori metodiști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09876"/>
                  </a:ext>
                </a:extLst>
              </a:tr>
              <a:tr h="382811"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Colegiul Tehnic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„Anghel Saligny” Baia Mare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Bianca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BODEA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16427"/>
                  </a:ext>
                </a:extLst>
              </a:tr>
              <a:tr h="382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Colegiul Tehnic „George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Barițiu” Baia Mare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Doina Terezia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KONTA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277840"/>
                  </a:ext>
                </a:extLst>
              </a:tr>
              <a:tr h="382811"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Școala Gimnazială „Lucian Blaga” Fărcașa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Rodica MONE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37628"/>
                  </a:ext>
                </a:extLst>
              </a:tr>
              <a:tr h="382811"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Liceul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Teoretic „Ioan Buteanu” Șomcuta Mare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Mihaela Dina BURZO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962607"/>
                  </a:ext>
                </a:extLst>
              </a:tr>
              <a:tr h="382811"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Liceul Teoretic „Petru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Rareș” Târgu Lăpuș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Amalia ARDELEAN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73750"/>
                  </a:ext>
                </a:extLst>
              </a:tr>
              <a:tr h="597815"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Școala Gimnazială „George</a:t>
                      </a:r>
                      <a:r>
                        <a:rPr lang="ro-RO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Coșbuc” Sighetu Marmației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Florin Mihai SIMION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054787"/>
                  </a:ext>
                </a:extLst>
              </a:tr>
              <a:tr h="382811"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Liceul Tehnologic „Bogdan Vodă” Vișeu de Sus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Adelina Maria GROȘAN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26446"/>
                  </a:ext>
                </a:extLst>
              </a:tr>
            </a:tbl>
          </a:graphicData>
        </a:graphic>
      </p:graphicFrame>
      <p:pic>
        <p:nvPicPr>
          <p:cNvPr id="5" name="Picture 2" descr="Echipa de lucru Poza gratuite - Public Domain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67" y="-65397"/>
            <a:ext cx="2186033" cy="8957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07577"/>
            <a:ext cx="8982635" cy="3017664"/>
          </a:xfrm>
        </p:spPr>
        <p:txBody>
          <a:bodyPr/>
          <a:lstStyle/>
          <a:p>
            <a:pPr marL="10160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sz="1800" dirty="0" smtClean="0"/>
              <a:t>	</a:t>
            </a:r>
            <a:r>
              <a:rPr lang="ro-RO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Aspecte de luat în considerare:</a:t>
            </a:r>
          </a:p>
          <a:p>
            <a:pPr marL="10160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o-RO" sz="800" dirty="0" smtClean="0">
              <a:solidFill>
                <a:srgbClr val="0070C0"/>
              </a:solidFill>
            </a:endParaRPr>
          </a:p>
          <a:p>
            <a:pPr marL="10160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CMDFCD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își poate desfășura activitatea și în sistem blended-learning. 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organizarea și desfășurarea activităților sale, CMDFCD respectă prevederile directivelor Uniunii Europene privind securitatea cibernetică și prelucrarea datelor cu caracter personal, cuprinse în Regulamentul (UE) 2016/679 al Parlamentului European și al Consiliului din 27 aprilie 2016 privind protecția persoanelor fizice în ceea ce privește prelucrarea datelor cu caracter personal și privind libera circulație a acestor date și de abrogare a Directivei 95/46/CE (Regulamentul general privind protecția datelor) și legislația specifică privind regimul proprietății intelectuale și secretul profesional.</a:t>
            </a:r>
          </a:p>
        </p:txBody>
      </p:sp>
    </p:spTree>
    <p:extLst>
      <p:ext uri="{BB962C8B-B14F-4D97-AF65-F5344CB8AC3E}">
        <p14:creationId xmlns:p14="http://schemas.microsoft.com/office/powerpoint/2010/main" val="11361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92;p47"/>
          <p:cNvGrpSpPr/>
          <p:nvPr/>
        </p:nvGrpSpPr>
        <p:grpSpPr>
          <a:xfrm>
            <a:off x="692332" y="663260"/>
            <a:ext cx="836023" cy="759497"/>
            <a:chOff x="8095060" y="5664590"/>
            <a:chExt cx="497404" cy="594389"/>
          </a:xfrm>
        </p:grpSpPr>
        <p:grpSp>
          <p:nvGrpSpPr>
            <p:cNvPr id="6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" name="Google Shape;85;p16"/>
          <p:cNvSpPr txBox="1">
            <a:spLocks noGrp="1"/>
          </p:cNvSpPr>
          <p:nvPr>
            <p:ph type="body" idx="1"/>
          </p:nvPr>
        </p:nvSpPr>
        <p:spPr>
          <a:xfrm>
            <a:off x="754846" y="1469850"/>
            <a:ext cx="7387668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o-RO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mulțumim pentru atenția acordată!</a:t>
            </a:r>
            <a:endParaRPr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692;p47"/>
          <p:cNvGrpSpPr/>
          <p:nvPr/>
        </p:nvGrpSpPr>
        <p:grpSpPr>
          <a:xfrm>
            <a:off x="692332" y="663260"/>
            <a:ext cx="836023" cy="759497"/>
            <a:chOff x="8095060" y="5664590"/>
            <a:chExt cx="497404" cy="594389"/>
          </a:xfrm>
        </p:grpSpPr>
        <p:grpSp>
          <p:nvGrpSpPr>
            <p:cNvPr id="6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" name="Google Shape;85;p16"/>
          <p:cNvSpPr txBox="1">
            <a:spLocks noGrp="1"/>
          </p:cNvSpPr>
          <p:nvPr>
            <p:ph type="body" idx="1"/>
          </p:nvPr>
        </p:nvSpPr>
        <p:spPr>
          <a:xfrm>
            <a:off x="754846" y="1469850"/>
            <a:ext cx="7387668" cy="297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4450" indent="0">
              <a:buNone/>
            </a:pP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Întocmit,</a:t>
            </a:r>
          </a:p>
          <a:p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Adelina Maria Groșan - profesor metodist</a:t>
            </a:r>
          </a:p>
          <a:p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Amalia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Ardelean 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 metodist</a:t>
            </a:r>
          </a:p>
          <a:p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Bianca Bodea - profesor metodist</a:t>
            </a:r>
          </a:p>
          <a:p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Doina 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Terezia </a:t>
            </a:r>
            <a:r>
              <a:rPr lang="ro-RO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profesor metodist</a:t>
            </a:r>
          </a:p>
          <a:p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Mihaela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 </a:t>
            </a:r>
            <a:r>
              <a:rPr lang="ro-RO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Burzo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 metodist</a:t>
            </a:r>
          </a:p>
          <a:p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Rodica </a:t>
            </a:r>
            <a:r>
              <a:rPr lang="ro-RO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 - profesor </a:t>
            </a: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metodist</a:t>
            </a:r>
          </a:p>
          <a:p>
            <a:pPr marL="44450" indent="0">
              <a:buNone/>
            </a:pPr>
            <a:endParaRPr 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0">
              <a:buNone/>
            </a:pPr>
            <a:endParaRPr lang="ro-RO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93" y="358018"/>
            <a:ext cx="7068300" cy="396300"/>
          </a:xfrm>
        </p:spPr>
        <p:txBody>
          <a:bodyPr/>
          <a:lstStyle/>
          <a:p>
            <a:r>
              <a:rPr lang="ro-RO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Scopul activității metodice 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640" y="1000313"/>
            <a:ext cx="8788630" cy="3990738"/>
          </a:xfrm>
        </p:spPr>
        <p:txBody>
          <a:bodyPr/>
          <a:lstStyle/>
          <a:p>
            <a:pPr marL="101600" indent="0" algn="just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Oferirea de suport în: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monitorizare a impactului dezvoltării profesionale continue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didactic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procesul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acumulare a creditelor profesionale transferabile, inclusiv prin recunoaștere și echivalare în credite profesionale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6962677"/>
              </p:ext>
            </p:extLst>
          </p:nvPr>
        </p:nvGraphicFramePr>
        <p:xfrm>
          <a:off x="391886" y="181427"/>
          <a:ext cx="8236857" cy="458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1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1875" y="422004"/>
            <a:ext cx="6840582" cy="854994"/>
          </a:xfrm>
        </p:spPr>
        <p:txBody>
          <a:bodyPr/>
          <a:lstStyle/>
          <a:p>
            <a:pPr marL="44450" indent="0" algn="ctr">
              <a:buNone/>
            </a:pPr>
            <a:r>
              <a:rPr lang="ro-RO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Comisia pentru mentorat didactic și formare în cariera didactică</a:t>
            </a:r>
            <a:endParaRPr lang="ro-RO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692;p47"/>
          <p:cNvGrpSpPr/>
          <p:nvPr/>
        </p:nvGrpSpPr>
        <p:grpSpPr>
          <a:xfrm>
            <a:off x="822960" y="554403"/>
            <a:ext cx="836023" cy="759497"/>
            <a:chOff x="8095060" y="5664590"/>
            <a:chExt cx="497404" cy="594389"/>
          </a:xfrm>
        </p:grpSpPr>
        <p:grpSp>
          <p:nvGrpSpPr>
            <p:cNvPr id="6" name="Google Shape;1693;p47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9" name="Google Shape;1694;p47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695;p47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1696;p47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oogle Shape;1697;p47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" name="Google Shape;1698;p47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699;p47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700;p47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701;p47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" name="Google Shape;1702;p47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703;p47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704;p47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705;p47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" name="Google Shape;1706;p47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707;p47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708;p47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92332" y="1422756"/>
            <a:ext cx="7900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caracter permanent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Membrii acesteia își desfășoară activitatea pe baza deciziei de constituire emise de director 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Componența este stabilită anual de către conducerea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unității; vă sugerăm ca responsabilul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dezvoltarea profesională (RDP</a:t>
            </a:r>
            <a:r>
              <a:rPr lang="ro-RO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facă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din această comisie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Atribuțiile sunt specificate în ROFUIP și OM nr. 4224/2022 cu privire la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Metodologia-cadru privind asigurarea calității programelor pentru dezvoltarea profesională continuă a cadrelor didactice din învățământul preuniversitar și de acumulare a creditelor profesionale transferabile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208677"/>
            <a:ext cx="8425543" cy="435465"/>
          </a:xfrm>
        </p:spPr>
        <p:txBody>
          <a:bodyPr/>
          <a:lstStyle/>
          <a:p>
            <a:pPr algn="ctr">
              <a:tabLst>
                <a:tab pos="1973263" algn="l"/>
              </a:tabLst>
            </a:pPr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Activitățile organizate și desfășurate, în fiecare unitate de învățământ, prin CMDFCD sunt: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57" y="644142"/>
            <a:ext cx="9085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planificarea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organizarea și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desfășurarea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acțiunilor de formare continuă;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realizarea diagnozei de formare continuă;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stabilirea stadiului de îndeplinire a condiției de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ro-RO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actualizarea periodică a bazei de date privind numărul creditelor profesionale transferabile acumulat de fiecare cadru didactic pe parcursul anului școlar precedent, până la data de 31 august; </a:t>
            </a:r>
            <a:endParaRPr lang="ro-RO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monitorizarea impactului formării cadrelor didactice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procesul educațional;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implementarea standardelor de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formare;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consilierea cadrelor didactice în procesul de predare-învățare-evaluare, inclusiv în sistem blended learning/online;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realizarea graficului activităților de practică pedagogică și monitorizarea activității profesorilor mentori, în cazul în care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unităților școlare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aplicație;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organizarea și desfășurarea activităților specifice de mentorat didactic pentru cadrele didactice debutante, în vederea susținerii examenului național pentru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definitivare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elaborarea de rapoarte și planuri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297176">
            <a:off x="284613" y="127505"/>
            <a:ext cx="519345" cy="5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17566"/>
            <a:ext cx="9042400" cy="3910692"/>
          </a:xfrm>
        </p:spPr>
        <p:txBody>
          <a:bodyPr/>
          <a:lstStyle/>
          <a:p>
            <a:pPr marL="101600" indent="0" algn="just">
              <a:buNone/>
            </a:pPr>
            <a:r>
              <a:rPr lang="ro-RO" b="1" i="1" dirty="0" smtClean="0"/>
              <a:t>	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acumulare, recunoaştere şi echivalare a creditelor profesionale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transferabile</a:t>
            </a:r>
            <a:endParaRPr lang="ro-RO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endParaRPr lang="ro-R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 algn="just">
              <a:buNone/>
            </a:pP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cuprinde următoarele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rute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formare: </a:t>
            </a:r>
            <a:endParaRPr lang="ro-RO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59200" lvl="8" indent="0" algn="just">
              <a:buNone/>
            </a:pP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formale</a:t>
            </a:r>
            <a:endParaRPr lang="ro-RO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59200" lvl="8" indent="0" algn="just">
              <a:buNone/>
            </a:pP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nonformale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59200" lvl="8" indent="0" algn="just">
              <a:buNone/>
            </a:pPr>
            <a:r>
              <a:rPr lang="ro-RO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647" y="246742"/>
            <a:ext cx="801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Care este intervalul de acumulare a minimum 90 de credite  profesionale? 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7" y="1299028"/>
            <a:ext cx="8688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didactic are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obligația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periodic 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formării continue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 de acumulare este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reprezentată de fiecare interval consecutiv de 5 ani de activitate didactică la catedră, calculat de la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promovării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examenului de definitivare în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învăţământ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 a lua în calcul perioadele de suspendare a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CIM.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029" y="994228"/>
            <a:ext cx="820782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algn="just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Acumularea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realizează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prin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participarea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:</a:t>
            </a:r>
          </a:p>
          <a:p>
            <a:pPr marL="3873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programe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studii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organizate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instituțiile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învățământ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superior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  <a:p>
            <a:pPr marL="3873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programe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pentru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dezvoltare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profesională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continuă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(categoria 1,2,3)</a:t>
            </a:r>
          </a:p>
          <a:p>
            <a:pPr marL="387350" indent="-285750" algn="just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la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alte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forme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organizare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 a formării continue. 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  <a:p>
            <a:pPr marL="101600" algn="just">
              <a:lnSpc>
                <a:spcPct val="150000"/>
              </a:lnSpc>
            </a:pPr>
            <a:endParaRPr lang="ro-RO" sz="2000" dirty="0">
              <a:latin typeface="+mn-lt"/>
            </a:endParaRPr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6" y="856870"/>
            <a:ext cx="7071973" cy="396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686" y="259647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ter-Regular" panose="020B0604020202020204" charset="0"/>
                <a:cs typeface="Times New Roman" panose="02020603050405020304" pitchFamily="18" charset="0"/>
              </a:rPr>
              <a:t>Cum se pot acumula cele 90 de credite profesionale? </a:t>
            </a:r>
            <a:endParaRPr lang="ro-RO" sz="2000" b="1" dirty="0">
              <a:solidFill>
                <a:srgbClr val="0070C0"/>
              </a:solidFill>
              <a:latin typeface="Times New Roman" panose="02020603050405020304" pitchFamily="18" charset="0"/>
              <a:ea typeface="Inter-Regular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1317</Words>
  <Application>Microsoft Office PowerPoint</Application>
  <PresentationFormat>On-screen Show (16:9)</PresentationFormat>
  <Paragraphs>140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Calibri</vt:lpstr>
      <vt:lpstr>Arial</vt:lpstr>
      <vt:lpstr>Inter-Regular</vt:lpstr>
      <vt:lpstr>Wingdings</vt:lpstr>
      <vt:lpstr>Joan template</vt:lpstr>
      <vt:lpstr>Tematica activității metodice a membrilor Comisiei de Mentorat Didactic și Formare în Cariera Didactică (CMDFCD)</vt:lpstr>
      <vt:lpstr>Responsabilii filialelor CCD Maramureș </vt:lpstr>
      <vt:lpstr>Scopul activității metodice </vt:lpstr>
      <vt:lpstr>PowerPoint Presentation</vt:lpstr>
      <vt:lpstr>PowerPoint Presentation</vt:lpstr>
      <vt:lpstr>Activitățile organizate și desfășurate, în fiecare unitate de învățământ, prin CMDFCD sunt:</vt:lpstr>
      <vt:lpstr>PowerPoint Presentation</vt:lpstr>
      <vt:lpstr>PowerPoint Presentation</vt:lpstr>
      <vt:lpstr>PowerPoint Presentation</vt:lpstr>
      <vt:lpstr>PowerPoint Presentation</vt:lpstr>
      <vt:lpstr>Cum se vor organiza programele de dezvoltare profesională continuă?  </vt:lpstr>
      <vt:lpstr>PowerPoint Presentation</vt:lpstr>
      <vt:lpstr>PowerPoint Presentation</vt:lpstr>
      <vt:lpstr>PowerPoint Presentation</vt:lpstr>
      <vt:lpstr>Când cele 90 de credite profesionale transferabile  sunt acumulate de către un cadru didactic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LENOVO_CCD2</dc:creator>
  <cp:lastModifiedBy>BIANCA</cp:lastModifiedBy>
  <cp:revision>114</cp:revision>
  <dcterms:modified xsi:type="dcterms:W3CDTF">2022-10-20T08:20:50Z</dcterms:modified>
</cp:coreProperties>
</file>